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58" r:id="rId5"/>
    <p:sldId id="270" r:id="rId6"/>
    <p:sldId id="259" r:id="rId7"/>
    <p:sldId id="260" r:id="rId8"/>
    <p:sldId id="261" r:id="rId9"/>
    <p:sldId id="262" r:id="rId10"/>
    <p:sldId id="263" r:id="rId11"/>
    <p:sldId id="265" r:id="rId12"/>
    <p:sldId id="266" r:id="rId13"/>
    <p:sldId id="267" r:id="rId14"/>
    <p:sldId id="268" r:id="rId15"/>
  </p:sldIdLst>
  <p:sldSz cx="18288000" cy="10287000"/>
  <p:notesSz cx="6858000" cy="9144000"/>
  <p:embeddedFontLst>
    <p:embeddedFont>
      <p:font typeface="Aileron" panose="020B0604020202020204" charset="0"/>
      <p:regular r:id="rId16"/>
    </p:embeddedFont>
    <p:embeddedFont>
      <p:font typeface="Aileron Bold" panose="020B0604020202020204" charset="0"/>
      <p:regular r:id="rId17"/>
    </p:embeddedFont>
    <p:embeddedFont>
      <p:font typeface="Archivo Black" panose="020B0604020202020204" charset="0"/>
      <p:regular r:id="rId18"/>
    </p:embeddedFont>
    <p:embeddedFont>
      <p:font typeface="Arial Bold" panose="020B0704020202020204" pitchFamily="34" charset="0"/>
      <p:regular r:id="rId19"/>
      <p:bold r:id="rId20"/>
    </p:embeddedFont>
    <p:embeddedFont>
      <p:font typeface="Arial Bold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F71"/>
    <a:srgbClr val="D49583"/>
    <a:srgbClr val="C36A50"/>
    <a:srgbClr val="B0C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6357" autoAdjust="0"/>
  </p:normalViewPr>
  <p:slideViewPr>
    <p:cSldViewPr>
      <p:cViewPr varScale="1">
        <p:scale>
          <a:sx n="75" d="100"/>
          <a:sy n="75" d="100"/>
        </p:scale>
        <p:origin x="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eforme-de-linscription-Registration-Reform@sac-isc.gc.ca"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9330" y="9497483"/>
            <a:ext cx="1539370" cy="510183"/>
          </a:xfrm>
          <a:prstGeom prst="rect">
            <a:avLst/>
          </a:prstGeom>
        </p:spPr>
        <p:txBody>
          <a:bodyPr lIns="0" tIns="0" rIns="0" bIns="0" rtlCol="0" anchor="t">
            <a:spAutoFit/>
          </a:bodyPr>
          <a:lstStyle/>
          <a:p>
            <a:pPr algn="ctr">
              <a:lnSpc>
                <a:spcPts val="2879"/>
              </a:lnSpc>
            </a:pPr>
            <a:r>
              <a:rPr lang="en-US" sz="2400">
                <a:solidFill>
                  <a:srgbClr val="0000A3"/>
                </a:solidFill>
                <a:latin typeface="Arial"/>
              </a:rPr>
              <a:t>‹#›</a:t>
            </a:r>
          </a:p>
        </p:txBody>
      </p:sp>
      <p:sp>
        <p:nvSpPr>
          <p:cNvPr id="3" name="TextBox 3"/>
          <p:cNvSpPr txBox="1"/>
          <p:nvPr/>
        </p:nvSpPr>
        <p:spPr>
          <a:xfrm>
            <a:off x="5499450" y="4972050"/>
            <a:ext cx="7289100" cy="462627"/>
          </a:xfrm>
          <a:prstGeom prst="rect">
            <a:avLst/>
          </a:prstGeom>
        </p:spPr>
        <p:txBody>
          <a:bodyPr lIns="0" tIns="0" rIns="0" bIns="0" rtlCol="0" anchor="t">
            <a:spAutoFit/>
          </a:bodyPr>
          <a:lstStyle/>
          <a:p>
            <a:pPr algn="ctr">
              <a:lnSpc>
                <a:spcPts val="3851"/>
              </a:lnSpc>
            </a:pPr>
            <a:r>
              <a:rPr lang="en-US" sz="2999" dirty="0">
                <a:solidFill>
                  <a:srgbClr val="51823B"/>
                </a:solidFill>
                <a:latin typeface="Arial Bold"/>
              </a:rPr>
              <a:t>Information Session | July 2024</a:t>
            </a:r>
          </a:p>
        </p:txBody>
      </p:sp>
      <p:sp>
        <p:nvSpPr>
          <p:cNvPr id="4" name="TextBox 4"/>
          <p:cNvSpPr txBox="1"/>
          <p:nvPr/>
        </p:nvSpPr>
        <p:spPr>
          <a:xfrm>
            <a:off x="1910693" y="1603193"/>
            <a:ext cx="14466614" cy="2946117"/>
          </a:xfrm>
          <a:prstGeom prst="rect">
            <a:avLst/>
          </a:prstGeom>
        </p:spPr>
        <p:txBody>
          <a:bodyPr lIns="0" tIns="0" rIns="0" bIns="0" rtlCol="0" anchor="t">
            <a:spAutoFit/>
          </a:bodyPr>
          <a:lstStyle/>
          <a:p>
            <a:pPr algn="ctr">
              <a:lnSpc>
                <a:spcPts val="7297"/>
              </a:lnSpc>
            </a:pPr>
            <a:r>
              <a:rPr lang="en-US" sz="7099">
                <a:solidFill>
                  <a:srgbClr val="51823B"/>
                </a:solidFill>
                <a:latin typeface="Arial Bold"/>
              </a:rPr>
              <a:t>The Collaborative Process on the Second-Generation Cut-Off and Section 10 Voting Thresholds</a:t>
            </a:r>
          </a:p>
        </p:txBody>
      </p:sp>
      <p:grpSp>
        <p:nvGrpSpPr>
          <p:cNvPr id="5" name="Group 5"/>
          <p:cNvGrpSpPr/>
          <p:nvPr/>
        </p:nvGrpSpPr>
        <p:grpSpPr>
          <a:xfrm>
            <a:off x="8052502" y="4654295"/>
            <a:ext cx="2202046" cy="66973"/>
            <a:chOff x="0" y="0"/>
            <a:chExt cx="579963" cy="17639"/>
          </a:xfrm>
        </p:grpSpPr>
        <p:sp>
          <p:nvSpPr>
            <p:cNvPr id="6" name="Freeform 6"/>
            <p:cNvSpPr/>
            <p:nvPr/>
          </p:nvSpPr>
          <p:spPr>
            <a:xfrm>
              <a:off x="0" y="0"/>
              <a:ext cx="579963" cy="17639"/>
            </a:xfrm>
            <a:custGeom>
              <a:avLst/>
              <a:gdLst/>
              <a:ahLst/>
              <a:cxnLst/>
              <a:rect l="l" t="t" r="r" b="b"/>
              <a:pathLst>
                <a:path w="579963" h="17639">
                  <a:moveTo>
                    <a:pt x="0" y="0"/>
                  </a:moveTo>
                  <a:lnTo>
                    <a:pt x="579963" y="0"/>
                  </a:lnTo>
                  <a:lnTo>
                    <a:pt x="579963" y="17639"/>
                  </a:lnTo>
                  <a:lnTo>
                    <a:pt x="0" y="17639"/>
                  </a:lnTo>
                  <a:close/>
                </a:path>
              </a:pathLst>
            </a:custGeom>
            <a:solidFill>
              <a:srgbClr val="858585"/>
            </a:solidFill>
          </p:spPr>
        </p:sp>
        <p:sp>
          <p:nvSpPr>
            <p:cNvPr id="7" name="TextBox 7"/>
            <p:cNvSpPr txBox="1"/>
            <p:nvPr/>
          </p:nvSpPr>
          <p:spPr>
            <a:xfrm>
              <a:off x="0" y="-38100"/>
              <a:ext cx="579963" cy="55739"/>
            </a:xfrm>
            <a:prstGeom prst="rect">
              <a:avLst/>
            </a:prstGeom>
          </p:spPr>
          <p:txBody>
            <a:bodyPr lIns="71437" tIns="71437" rIns="71437" bIns="71437" rtlCol="0" anchor="ctr"/>
            <a:lstStyle/>
            <a:p>
              <a:pPr algn="ctr">
                <a:lnSpc>
                  <a:spcPts val="2160"/>
                </a:lnSpc>
              </a:pPr>
              <a:endParaRPr/>
            </a:p>
          </p:txBody>
        </p:sp>
      </p:grpSp>
      <p:sp>
        <p:nvSpPr>
          <p:cNvPr id="8" name="Freeform 8"/>
          <p:cNvSpPr/>
          <p:nvPr/>
        </p:nvSpPr>
        <p:spPr>
          <a:xfrm>
            <a:off x="0" y="4969583"/>
            <a:ext cx="9688172" cy="5317417"/>
          </a:xfrm>
          <a:custGeom>
            <a:avLst/>
            <a:gdLst/>
            <a:ahLst/>
            <a:cxnLst/>
            <a:rect l="l" t="t" r="r" b="b"/>
            <a:pathLst>
              <a:path w="9688172" h="5317417">
                <a:moveTo>
                  <a:pt x="0" y="0"/>
                </a:moveTo>
                <a:lnTo>
                  <a:pt x="9688172" y="0"/>
                </a:lnTo>
                <a:lnTo>
                  <a:pt x="9688172" y="5317417"/>
                </a:lnTo>
                <a:lnTo>
                  <a:pt x="0" y="5317417"/>
                </a:lnTo>
                <a:lnTo>
                  <a:pt x="0" y="0"/>
                </a:lnTo>
                <a:close/>
              </a:path>
            </a:pathLst>
          </a:custGeom>
          <a:blipFill>
            <a:blip r:embed="rId2"/>
            <a:stretch>
              <a:fillRect/>
            </a:stretch>
          </a:blipFill>
        </p:spPr>
      </p:sp>
      <p:sp>
        <p:nvSpPr>
          <p:cNvPr id="9" name="Freeform 9"/>
          <p:cNvSpPr/>
          <p:nvPr/>
        </p:nvSpPr>
        <p:spPr>
          <a:xfrm>
            <a:off x="12090358" y="9434928"/>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3"/>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47800" y="2790976"/>
            <a:ext cx="6985496" cy="1719861"/>
            <a:chOff x="0" y="0"/>
            <a:chExt cx="3759879" cy="291924"/>
          </a:xfrm>
        </p:grpSpPr>
        <p:sp>
          <p:nvSpPr>
            <p:cNvPr id="5" name="Freeform 5"/>
            <p:cNvSpPr/>
            <p:nvPr/>
          </p:nvSpPr>
          <p:spPr>
            <a:xfrm>
              <a:off x="0" y="0"/>
              <a:ext cx="3759879" cy="291924"/>
            </a:xfrm>
            <a:custGeom>
              <a:avLst/>
              <a:gdLst/>
              <a:ahLst/>
              <a:cxnLst/>
              <a:rect l="l" t="t" r="r" b="b"/>
              <a:pathLst>
                <a:path w="3759879" h="291924">
                  <a:moveTo>
                    <a:pt x="27658" y="0"/>
                  </a:moveTo>
                  <a:lnTo>
                    <a:pt x="3732221" y="0"/>
                  </a:lnTo>
                  <a:cubicBezTo>
                    <a:pt x="3739557" y="0"/>
                    <a:pt x="3746591" y="2914"/>
                    <a:pt x="3751778" y="8101"/>
                  </a:cubicBezTo>
                  <a:cubicBezTo>
                    <a:pt x="3756965" y="13288"/>
                    <a:pt x="3759879" y="20323"/>
                    <a:pt x="3759879" y="27658"/>
                  </a:cubicBezTo>
                  <a:lnTo>
                    <a:pt x="3759879" y="264266"/>
                  </a:lnTo>
                  <a:cubicBezTo>
                    <a:pt x="3759879" y="271601"/>
                    <a:pt x="3756965" y="278636"/>
                    <a:pt x="3751778" y="283823"/>
                  </a:cubicBezTo>
                  <a:cubicBezTo>
                    <a:pt x="3746591" y="289010"/>
                    <a:pt x="3739557" y="291924"/>
                    <a:pt x="3732221" y="291924"/>
                  </a:cubicBezTo>
                  <a:lnTo>
                    <a:pt x="27658" y="291924"/>
                  </a:lnTo>
                  <a:cubicBezTo>
                    <a:pt x="20323" y="291924"/>
                    <a:pt x="13288" y="289010"/>
                    <a:pt x="8101" y="283823"/>
                  </a:cubicBezTo>
                  <a:cubicBezTo>
                    <a:pt x="2914" y="278636"/>
                    <a:pt x="0" y="271601"/>
                    <a:pt x="0" y="264266"/>
                  </a:cubicBezTo>
                  <a:lnTo>
                    <a:pt x="0" y="27658"/>
                  </a:lnTo>
                  <a:cubicBezTo>
                    <a:pt x="0" y="20323"/>
                    <a:pt x="2914" y="13288"/>
                    <a:pt x="8101" y="8101"/>
                  </a:cubicBezTo>
                  <a:cubicBezTo>
                    <a:pt x="13288" y="2914"/>
                    <a:pt x="20323" y="0"/>
                    <a:pt x="27658" y="0"/>
                  </a:cubicBezTo>
                  <a:close/>
                </a:path>
              </a:pathLst>
            </a:custGeom>
            <a:solidFill>
              <a:srgbClr val="51823B">
                <a:alpha val="62745"/>
              </a:srgbClr>
            </a:solidFill>
          </p:spPr>
        </p:sp>
        <p:sp>
          <p:nvSpPr>
            <p:cNvPr id="6" name="TextBox 6"/>
            <p:cNvSpPr txBox="1"/>
            <p:nvPr/>
          </p:nvSpPr>
          <p:spPr>
            <a:xfrm>
              <a:off x="0" y="-28575"/>
              <a:ext cx="3759879" cy="320499"/>
            </a:xfrm>
            <a:prstGeom prst="rect">
              <a:avLst/>
            </a:prstGeom>
          </p:spPr>
          <p:txBody>
            <a:bodyPr lIns="50800" tIns="50800" rIns="50800" bIns="50800" rtlCol="0" anchor="ctr"/>
            <a:lstStyle/>
            <a:p>
              <a:pPr algn="ctr">
                <a:lnSpc>
                  <a:spcPts val="2399"/>
                </a:lnSpc>
              </a:pPr>
              <a:endParaRPr/>
            </a:p>
          </p:txBody>
        </p:sp>
      </p:grpSp>
      <p:sp>
        <p:nvSpPr>
          <p:cNvPr id="7" name="TextBox 7"/>
          <p:cNvSpPr txBox="1"/>
          <p:nvPr/>
        </p:nvSpPr>
        <p:spPr>
          <a:xfrm>
            <a:off x="0" y="681115"/>
            <a:ext cx="18288000" cy="1568369"/>
          </a:xfrm>
          <a:prstGeom prst="rect">
            <a:avLst/>
          </a:prstGeom>
        </p:spPr>
        <p:txBody>
          <a:bodyPr lIns="0" tIns="0" rIns="0" bIns="0" rtlCol="0" anchor="t">
            <a:spAutoFit/>
          </a:bodyPr>
          <a:lstStyle/>
          <a:p>
            <a:pPr algn="ctr">
              <a:lnSpc>
                <a:spcPts val="5648"/>
              </a:lnSpc>
            </a:pPr>
            <a:r>
              <a:rPr lang="en-US" sz="5499">
                <a:solidFill>
                  <a:srgbClr val="51823B"/>
                </a:solidFill>
                <a:latin typeface="Arial Bold"/>
              </a:rPr>
              <a:t>Band Membership under Section 10, Section 11, </a:t>
            </a:r>
          </a:p>
          <a:p>
            <a:pPr algn="ctr">
              <a:lnSpc>
                <a:spcPts val="5652"/>
              </a:lnSpc>
            </a:pPr>
            <a:r>
              <a:rPr lang="en-US" sz="5499">
                <a:solidFill>
                  <a:srgbClr val="51823B"/>
                </a:solidFill>
                <a:latin typeface="Arial Bold"/>
              </a:rPr>
              <a:t>and Self-Governing Agreements</a:t>
            </a:r>
          </a:p>
        </p:txBody>
      </p:sp>
      <p:grpSp>
        <p:nvGrpSpPr>
          <p:cNvPr id="8" name="Group 8"/>
          <p:cNvGrpSpPr/>
          <p:nvPr/>
        </p:nvGrpSpPr>
        <p:grpSpPr>
          <a:xfrm>
            <a:off x="1472704" y="4864878"/>
            <a:ext cx="6985496" cy="1873486"/>
            <a:chOff x="0" y="0"/>
            <a:chExt cx="3759879" cy="291924"/>
          </a:xfrm>
          <a:solidFill>
            <a:srgbClr val="E8CF71"/>
          </a:solidFill>
        </p:grpSpPr>
        <p:sp>
          <p:nvSpPr>
            <p:cNvPr id="9" name="Freeform 9"/>
            <p:cNvSpPr/>
            <p:nvPr/>
          </p:nvSpPr>
          <p:spPr>
            <a:xfrm>
              <a:off x="0" y="0"/>
              <a:ext cx="3759879" cy="291924"/>
            </a:xfrm>
            <a:custGeom>
              <a:avLst/>
              <a:gdLst/>
              <a:ahLst/>
              <a:cxnLst/>
              <a:rect l="l" t="t" r="r" b="b"/>
              <a:pathLst>
                <a:path w="3759879" h="291924">
                  <a:moveTo>
                    <a:pt x="27658" y="0"/>
                  </a:moveTo>
                  <a:lnTo>
                    <a:pt x="3732221" y="0"/>
                  </a:lnTo>
                  <a:cubicBezTo>
                    <a:pt x="3739557" y="0"/>
                    <a:pt x="3746591" y="2914"/>
                    <a:pt x="3751778" y="8101"/>
                  </a:cubicBezTo>
                  <a:cubicBezTo>
                    <a:pt x="3756965" y="13288"/>
                    <a:pt x="3759879" y="20323"/>
                    <a:pt x="3759879" y="27658"/>
                  </a:cubicBezTo>
                  <a:lnTo>
                    <a:pt x="3759879" y="264266"/>
                  </a:lnTo>
                  <a:cubicBezTo>
                    <a:pt x="3759879" y="271601"/>
                    <a:pt x="3756965" y="278636"/>
                    <a:pt x="3751778" y="283823"/>
                  </a:cubicBezTo>
                  <a:cubicBezTo>
                    <a:pt x="3746591" y="289010"/>
                    <a:pt x="3739557" y="291924"/>
                    <a:pt x="3732221" y="291924"/>
                  </a:cubicBezTo>
                  <a:lnTo>
                    <a:pt x="27658" y="291924"/>
                  </a:lnTo>
                  <a:cubicBezTo>
                    <a:pt x="20323" y="291924"/>
                    <a:pt x="13288" y="289010"/>
                    <a:pt x="8101" y="283823"/>
                  </a:cubicBezTo>
                  <a:cubicBezTo>
                    <a:pt x="2914" y="278636"/>
                    <a:pt x="0" y="271601"/>
                    <a:pt x="0" y="264266"/>
                  </a:cubicBezTo>
                  <a:lnTo>
                    <a:pt x="0" y="27658"/>
                  </a:lnTo>
                  <a:cubicBezTo>
                    <a:pt x="0" y="20323"/>
                    <a:pt x="2914" y="13288"/>
                    <a:pt x="8101" y="8101"/>
                  </a:cubicBezTo>
                  <a:cubicBezTo>
                    <a:pt x="13288" y="2914"/>
                    <a:pt x="20323" y="0"/>
                    <a:pt x="27658" y="0"/>
                  </a:cubicBezTo>
                  <a:close/>
                </a:path>
              </a:pathLst>
            </a:custGeom>
            <a:grpFill/>
          </p:spPr>
        </p:sp>
        <p:sp>
          <p:nvSpPr>
            <p:cNvPr id="10" name="TextBox 10"/>
            <p:cNvSpPr txBox="1"/>
            <p:nvPr/>
          </p:nvSpPr>
          <p:spPr>
            <a:xfrm>
              <a:off x="0" y="-28575"/>
              <a:ext cx="3759879" cy="320499"/>
            </a:xfrm>
            <a:prstGeom prst="rect">
              <a:avLst/>
            </a:prstGeom>
            <a:grpFill/>
          </p:spPr>
          <p:txBody>
            <a:bodyPr lIns="50800" tIns="50800" rIns="50800" bIns="50800" rtlCol="0" anchor="ctr"/>
            <a:lstStyle/>
            <a:p>
              <a:pPr algn="ctr">
                <a:lnSpc>
                  <a:spcPts val="2399"/>
                </a:lnSpc>
              </a:pPr>
              <a:endParaRPr/>
            </a:p>
          </p:txBody>
        </p:sp>
      </p:grpSp>
      <p:grpSp>
        <p:nvGrpSpPr>
          <p:cNvPr id="11" name="Group 11"/>
          <p:cNvGrpSpPr/>
          <p:nvPr/>
        </p:nvGrpSpPr>
        <p:grpSpPr>
          <a:xfrm>
            <a:off x="1447800" y="7092404"/>
            <a:ext cx="6985496" cy="1708696"/>
            <a:chOff x="0" y="0"/>
            <a:chExt cx="3759879" cy="291924"/>
          </a:xfrm>
          <a:solidFill>
            <a:srgbClr val="D49583"/>
          </a:solidFill>
        </p:grpSpPr>
        <p:sp>
          <p:nvSpPr>
            <p:cNvPr id="12" name="Freeform 12"/>
            <p:cNvSpPr/>
            <p:nvPr/>
          </p:nvSpPr>
          <p:spPr>
            <a:xfrm>
              <a:off x="0" y="0"/>
              <a:ext cx="3759879" cy="291924"/>
            </a:xfrm>
            <a:custGeom>
              <a:avLst/>
              <a:gdLst/>
              <a:ahLst/>
              <a:cxnLst/>
              <a:rect l="l" t="t" r="r" b="b"/>
              <a:pathLst>
                <a:path w="3759879" h="291924">
                  <a:moveTo>
                    <a:pt x="27658" y="0"/>
                  </a:moveTo>
                  <a:lnTo>
                    <a:pt x="3732221" y="0"/>
                  </a:lnTo>
                  <a:cubicBezTo>
                    <a:pt x="3739557" y="0"/>
                    <a:pt x="3746591" y="2914"/>
                    <a:pt x="3751778" y="8101"/>
                  </a:cubicBezTo>
                  <a:cubicBezTo>
                    <a:pt x="3756965" y="13288"/>
                    <a:pt x="3759879" y="20323"/>
                    <a:pt x="3759879" y="27658"/>
                  </a:cubicBezTo>
                  <a:lnTo>
                    <a:pt x="3759879" y="264266"/>
                  </a:lnTo>
                  <a:cubicBezTo>
                    <a:pt x="3759879" y="271601"/>
                    <a:pt x="3756965" y="278636"/>
                    <a:pt x="3751778" y="283823"/>
                  </a:cubicBezTo>
                  <a:cubicBezTo>
                    <a:pt x="3746591" y="289010"/>
                    <a:pt x="3739557" y="291924"/>
                    <a:pt x="3732221" y="291924"/>
                  </a:cubicBezTo>
                  <a:lnTo>
                    <a:pt x="27658" y="291924"/>
                  </a:lnTo>
                  <a:cubicBezTo>
                    <a:pt x="20323" y="291924"/>
                    <a:pt x="13288" y="289010"/>
                    <a:pt x="8101" y="283823"/>
                  </a:cubicBezTo>
                  <a:cubicBezTo>
                    <a:pt x="2914" y="278636"/>
                    <a:pt x="0" y="271601"/>
                    <a:pt x="0" y="264266"/>
                  </a:cubicBezTo>
                  <a:lnTo>
                    <a:pt x="0" y="27658"/>
                  </a:lnTo>
                  <a:cubicBezTo>
                    <a:pt x="0" y="20323"/>
                    <a:pt x="2914" y="13288"/>
                    <a:pt x="8101" y="8101"/>
                  </a:cubicBezTo>
                  <a:cubicBezTo>
                    <a:pt x="13288" y="2914"/>
                    <a:pt x="20323" y="0"/>
                    <a:pt x="27658" y="0"/>
                  </a:cubicBezTo>
                  <a:close/>
                </a:path>
              </a:pathLst>
            </a:custGeom>
            <a:grpFill/>
          </p:spPr>
        </p:sp>
        <p:sp>
          <p:nvSpPr>
            <p:cNvPr id="13" name="TextBox 13"/>
            <p:cNvSpPr txBox="1"/>
            <p:nvPr/>
          </p:nvSpPr>
          <p:spPr>
            <a:xfrm>
              <a:off x="0" y="-28575"/>
              <a:ext cx="3759879" cy="320499"/>
            </a:xfrm>
            <a:prstGeom prst="rect">
              <a:avLst/>
            </a:prstGeom>
            <a:grpFill/>
          </p:spPr>
          <p:txBody>
            <a:bodyPr lIns="50800" tIns="50800" rIns="50800" bIns="50800" rtlCol="0" anchor="ctr"/>
            <a:lstStyle/>
            <a:p>
              <a:pPr algn="ctr">
                <a:lnSpc>
                  <a:spcPts val="2399"/>
                </a:lnSpc>
              </a:pPr>
              <a:endParaRPr/>
            </a:p>
          </p:txBody>
        </p:sp>
      </p:grpSp>
      <p:graphicFrame>
        <p:nvGraphicFramePr>
          <p:cNvPr id="14" name="Table 14"/>
          <p:cNvGraphicFramePr>
            <a:graphicFrameLocks noGrp="1"/>
          </p:cNvGraphicFramePr>
          <p:nvPr>
            <p:extLst>
              <p:ext uri="{D42A27DB-BD31-4B8C-83A1-F6EECF244321}">
                <p14:modId xmlns:p14="http://schemas.microsoft.com/office/powerpoint/2010/main" val="1938919667"/>
              </p:ext>
            </p:extLst>
          </p:nvPr>
        </p:nvGraphicFramePr>
        <p:xfrm>
          <a:off x="1143000" y="2622627"/>
          <a:ext cx="6985495" cy="6296324"/>
        </p:xfrm>
        <a:graphic>
          <a:graphicData uri="http://schemas.openxmlformats.org/drawingml/2006/table">
            <a:tbl>
              <a:tblPr/>
              <a:tblGrid>
                <a:gridCol w="2923899">
                  <a:extLst>
                    <a:ext uri="{9D8B030D-6E8A-4147-A177-3AD203B41FA5}">
                      <a16:colId xmlns:a16="http://schemas.microsoft.com/office/drawing/2014/main" val="20000"/>
                    </a:ext>
                  </a:extLst>
                </a:gridCol>
                <a:gridCol w="4061596">
                  <a:extLst>
                    <a:ext uri="{9D8B030D-6E8A-4147-A177-3AD203B41FA5}">
                      <a16:colId xmlns:a16="http://schemas.microsoft.com/office/drawing/2014/main" val="20001"/>
                    </a:ext>
                  </a:extLst>
                </a:gridCol>
              </a:tblGrid>
              <a:tr h="2087470">
                <a:tc>
                  <a:txBody>
                    <a:bodyPr/>
                    <a:lstStyle/>
                    <a:p>
                      <a:pPr algn="r">
                        <a:lnSpc>
                          <a:spcPts val="4325"/>
                        </a:lnSpc>
                        <a:defRPr/>
                      </a:pPr>
                      <a:r>
                        <a:rPr lang="en-US" sz="3089" b="1" dirty="0">
                          <a:solidFill>
                            <a:srgbClr val="000000"/>
                          </a:solidFill>
                          <a:latin typeface="Aileron Bold" panose="020B0604020202020204" charset="0"/>
                          <a:cs typeface="Arial Bold" panose="020B0704020202020204" pitchFamily="34" charset="0"/>
                        </a:rPr>
                        <a:t>Section 10</a:t>
                      </a:r>
                      <a:endParaRPr lang="en-US" sz="1100" b="1" dirty="0">
                        <a:latin typeface="Aileron Bold" panose="020B0604020202020204" charset="0"/>
                        <a:cs typeface="Arial Bold" panose="020B070402020202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2365"/>
                        </a:lnSpc>
                        <a:defRPr/>
                      </a:pPr>
                      <a:r>
                        <a:rPr lang="en-US" sz="1689" b="1" dirty="0">
                          <a:solidFill>
                            <a:srgbClr val="000000"/>
                          </a:solidFill>
                          <a:latin typeface="Aileron Bold" panose="020B0604020202020204" charset="0"/>
                          <a:cs typeface="Arial Bold" panose="020B0704020202020204" pitchFamily="34" charset="0"/>
                        </a:rPr>
                        <a:t>First Nations can assume control of their band membership, however, registration for Indian Status is determined by Canada through the </a:t>
                      </a:r>
                      <a:r>
                        <a:rPr lang="en-US" sz="1689" b="1" i="1" dirty="0">
                          <a:solidFill>
                            <a:srgbClr val="000000"/>
                          </a:solidFill>
                          <a:latin typeface="Aileron Bold" panose="020B0604020202020204" charset="0"/>
                          <a:cs typeface="Arial Bold" panose="020B0704020202020204" pitchFamily="34" charset="0"/>
                        </a:rPr>
                        <a:t>Indian Act</a:t>
                      </a:r>
                      <a:endParaRPr lang="en-US" sz="1100" b="1" i="1" dirty="0">
                        <a:latin typeface="Aileron Bold" panose="020B0604020202020204" charset="0"/>
                        <a:cs typeface="Arial Bold" panose="020B070402020202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40316">
                <a:tc>
                  <a:txBody>
                    <a:bodyPr/>
                    <a:lstStyle/>
                    <a:p>
                      <a:pPr algn="r">
                        <a:lnSpc>
                          <a:spcPts val="4326"/>
                        </a:lnSpc>
                        <a:defRPr/>
                      </a:pPr>
                      <a:r>
                        <a:rPr lang="en-US" sz="3090" b="1" dirty="0">
                          <a:solidFill>
                            <a:srgbClr val="000000"/>
                          </a:solidFill>
                          <a:latin typeface="Aileron Bold" panose="020B0604020202020204" charset="0"/>
                          <a:cs typeface="Arial Bold" panose="020B0704020202020204" pitchFamily="34" charset="0"/>
                        </a:rPr>
                        <a:t>Section 11</a:t>
                      </a:r>
                      <a:endParaRPr lang="en-US" sz="1100" b="1" dirty="0">
                        <a:latin typeface="Aileron Bold" panose="020B0604020202020204" charset="0"/>
                        <a:cs typeface="Arial Bold" panose="020B070402020202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2365"/>
                        </a:lnSpc>
                        <a:defRPr/>
                      </a:pPr>
                      <a:r>
                        <a:rPr lang="en-US" sz="1689" b="1" spc="50" dirty="0">
                          <a:solidFill>
                            <a:srgbClr val="000000"/>
                          </a:solidFill>
                          <a:latin typeface="Aileron Bold" panose="020B0604020202020204" charset="0"/>
                          <a:cs typeface="Arial Bold" panose="020B0704020202020204" pitchFamily="34" charset="0"/>
                        </a:rPr>
                        <a:t>Registration is determined by Canada through the </a:t>
                      </a:r>
                      <a:r>
                        <a:rPr lang="en-US" sz="1689" b="1" i="1" spc="50" dirty="0">
                          <a:solidFill>
                            <a:srgbClr val="000000"/>
                          </a:solidFill>
                          <a:latin typeface="Aileron Bold" panose="020B0604020202020204" charset="0"/>
                          <a:cs typeface="Arial Bold" panose="020B0704020202020204" pitchFamily="34" charset="0"/>
                        </a:rPr>
                        <a:t>Indian Act</a:t>
                      </a:r>
                      <a:r>
                        <a:rPr lang="en-US" sz="1689" b="1" spc="50" dirty="0">
                          <a:solidFill>
                            <a:srgbClr val="000000"/>
                          </a:solidFill>
                          <a:latin typeface="Aileron Bold" panose="020B0604020202020204" charset="0"/>
                          <a:cs typeface="Arial Bold" panose="020B0704020202020204" pitchFamily="34" charset="0"/>
                        </a:rPr>
                        <a:t>, where entitled individuals automatically gain band membership to their affiliated First Nation </a:t>
                      </a:r>
                      <a:endParaRPr lang="en-US" sz="1100" b="1" dirty="0">
                        <a:latin typeface="Aileron Bold" panose="020B0604020202020204" charset="0"/>
                        <a:cs typeface="Arial Bold" panose="020B070402020202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5914">
                <a:tc>
                  <a:txBody>
                    <a:bodyPr/>
                    <a:lstStyle/>
                    <a:p>
                      <a:pPr algn="r">
                        <a:lnSpc>
                          <a:spcPts val="4326"/>
                        </a:lnSpc>
                        <a:defRPr/>
                      </a:pPr>
                      <a:r>
                        <a:rPr lang="en-US" sz="3090" b="1" dirty="0">
                          <a:solidFill>
                            <a:srgbClr val="000000"/>
                          </a:solidFill>
                          <a:latin typeface="Aileron Bold" panose="020B0604020202020204" charset="0"/>
                          <a:cs typeface="Arial Bold" panose="020B0704020202020204" pitchFamily="34" charset="0"/>
                        </a:rPr>
                        <a:t>Self-Governing Agreement</a:t>
                      </a:r>
                      <a:endParaRPr lang="en-US" sz="1100" b="1" dirty="0">
                        <a:latin typeface="Aileron Bold" panose="020B0604020202020204" charset="0"/>
                        <a:cs typeface="Arial Bold" panose="020B070402020202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2365"/>
                        </a:lnSpc>
                        <a:defRPr/>
                      </a:pPr>
                      <a:r>
                        <a:rPr lang="en-US" sz="1689" b="1" spc="50" dirty="0">
                          <a:solidFill>
                            <a:srgbClr val="000000"/>
                          </a:solidFill>
                          <a:latin typeface="Aileron Bold" panose="020B0604020202020204" charset="0"/>
                          <a:cs typeface="Arial Bold" panose="020B0704020202020204" pitchFamily="34" charset="0"/>
                        </a:rPr>
                        <a:t>First Nations can assume control of their band membership through rules and codes, approved by the Minister of ISC</a:t>
                      </a:r>
                      <a:endParaRPr lang="en-US" sz="1100" b="1" dirty="0">
                        <a:latin typeface="Aileron Bold" panose="020B0604020202020204" charset="0"/>
                        <a:cs typeface="Arial Bold" panose="020B070402020202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Freeform 9">
            <a:extLst>
              <a:ext uri="{FF2B5EF4-FFF2-40B4-BE49-F238E27FC236}">
                <a16:creationId xmlns:a16="http://schemas.microsoft.com/office/drawing/2014/main" id="{D67A40B2-8753-17ED-109B-8FCF2E9399C8}"/>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2"/>
            <a:stretch>
              <a:fillRect/>
            </a:stretch>
          </a:blipFill>
        </p:spPr>
      </p:sp>
      <p:pic>
        <p:nvPicPr>
          <p:cNvPr id="16" name="Picture 9">
            <a:extLst>
              <a:ext uri="{FF2B5EF4-FFF2-40B4-BE49-F238E27FC236}">
                <a16:creationId xmlns:a16="http://schemas.microsoft.com/office/drawing/2014/main" id="{37CF0BC0-ACE5-49C1-B388-30B9B6F01BB6}"/>
              </a:ext>
            </a:extLst>
          </p:cNvPr>
          <p:cNvPicPr>
            <a:picLocks noChangeAspect="1"/>
          </p:cNvPicPr>
          <p:nvPr/>
        </p:nvPicPr>
        <p:blipFill>
          <a:blip r:embed="rId3"/>
          <a:stretch>
            <a:fillRect/>
          </a:stretch>
        </p:blipFill>
        <p:spPr>
          <a:xfrm>
            <a:off x="8597303" y="1766179"/>
            <a:ext cx="9881081" cy="78397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273" y="814122"/>
            <a:ext cx="16763453" cy="853722"/>
          </a:xfrm>
          <a:prstGeom prst="rect">
            <a:avLst/>
          </a:prstGeom>
        </p:spPr>
        <p:txBody>
          <a:bodyPr lIns="0" tIns="0" rIns="0" bIns="0" rtlCol="0" anchor="t">
            <a:spAutoFit/>
          </a:bodyPr>
          <a:lstStyle/>
          <a:p>
            <a:pPr algn="ctr">
              <a:lnSpc>
                <a:spcPts val="5652"/>
              </a:lnSpc>
            </a:pPr>
            <a:r>
              <a:rPr lang="en-US" sz="5499">
                <a:solidFill>
                  <a:srgbClr val="51823B"/>
                </a:solidFill>
                <a:latin typeface="Arial Bold"/>
              </a:rPr>
              <a:t>Steps to Transition to Section 10</a:t>
            </a:r>
          </a:p>
        </p:txBody>
      </p:sp>
      <p:graphicFrame>
        <p:nvGraphicFramePr>
          <p:cNvPr id="3" name="Table 3"/>
          <p:cNvGraphicFramePr>
            <a:graphicFrameLocks noGrp="1"/>
          </p:cNvGraphicFramePr>
          <p:nvPr/>
        </p:nvGraphicFramePr>
        <p:xfrm>
          <a:off x="889622" y="2531699"/>
          <a:ext cx="16508757" cy="5553075"/>
        </p:xfrm>
        <a:graphic>
          <a:graphicData uri="http://schemas.openxmlformats.org/drawingml/2006/table">
            <a:tbl>
              <a:tblPr/>
              <a:tblGrid>
                <a:gridCol w="16508757">
                  <a:extLst>
                    <a:ext uri="{9D8B030D-6E8A-4147-A177-3AD203B41FA5}">
                      <a16:colId xmlns:a16="http://schemas.microsoft.com/office/drawing/2014/main" val="20000"/>
                    </a:ext>
                  </a:extLst>
                </a:gridCol>
              </a:tblGrid>
              <a:tr h="1851025">
                <a:tc>
                  <a:txBody>
                    <a:bodyPr/>
                    <a:lstStyle/>
                    <a:p>
                      <a:pPr algn="ctr">
                        <a:lnSpc>
                          <a:spcPts val="5220"/>
                        </a:lnSpc>
                        <a:defRPr/>
                      </a:pPr>
                      <a:r>
                        <a:rPr lang="en-US" sz="3000" dirty="0">
                          <a:solidFill>
                            <a:srgbClr val="1A1A1A"/>
                          </a:solidFill>
                          <a:latin typeface="Aileron Bold"/>
                        </a:rPr>
                        <a:t>NOTICE I, II, &amp; III</a:t>
                      </a:r>
                      <a:endParaRPr lang="en-US" sz="1100" dirty="0"/>
                    </a:p>
                    <a:p>
                      <a:pPr algn="ctr">
                        <a:lnSpc>
                          <a:spcPts val="3132"/>
                        </a:lnSpc>
                      </a:pPr>
                      <a:r>
                        <a:rPr lang="en-US" sz="1800" dirty="0">
                          <a:solidFill>
                            <a:srgbClr val="1A1A1A"/>
                          </a:solidFill>
                          <a:latin typeface="Arial Bold"/>
                        </a:rPr>
                        <a:t>A First Nation must inform eligible electors of the First Nations intention to assume control over their membership, and intention to establish membership rules for itself. The First Nation must also provide notice to the Minister of ISC.</a:t>
                      </a: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E8CF71"/>
                    </a:solidFill>
                  </a:tcPr>
                </a:tc>
                <a:extLst>
                  <a:ext uri="{0D108BD9-81ED-4DB2-BD59-A6C34878D82A}">
                    <a16:rowId xmlns:a16="http://schemas.microsoft.com/office/drawing/2014/main" val="10000"/>
                  </a:ext>
                </a:extLst>
              </a:tr>
              <a:tr h="1851025">
                <a:tc>
                  <a:txBody>
                    <a:bodyPr/>
                    <a:lstStyle/>
                    <a:p>
                      <a:pPr algn="ctr">
                        <a:lnSpc>
                          <a:spcPts val="5190"/>
                        </a:lnSpc>
                        <a:defRPr/>
                      </a:pPr>
                      <a:r>
                        <a:rPr lang="en-US" sz="3000">
                          <a:solidFill>
                            <a:srgbClr val="1A1A1A"/>
                          </a:solidFill>
                          <a:latin typeface="Aileron Bold"/>
                        </a:rPr>
                        <a:t>CONSENT</a:t>
                      </a:r>
                      <a:endParaRPr lang="en-US" sz="1100"/>
                    </a:p>
                    <a:p>
                      <a:pPr algn="ctr">
                        <a:lnSpc>
                          <a:spcPts val="3114"/>
                        </a:lnSpc>
                      </a:pPr>
                      <a:r>
                        <a:rPr lang="en-US" sz="1800">
                          <a:solidFill>
                            <a:srgbClr val="1A1A1A"/>
                          </a:solidFill>
                          <a:latin typeface="Aileron Bold"/>
                        </a:rPr>
                        <a:t>The First Nation must obtain consent from its eligible electors about the intention to assume control over membership and its intention to write its own membership code. Consent is only considered achieved when a “double majority” voting threshold is met.</a:t>
                      </a: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D49583"/>
                    </a:solidFill>
                  </a:tcPr>
                </a:tc>
                <a:extLst>
                  <a:ext uri="{0D108BD9-81ED-4DB2-BD59-A6C34878D82A}">
                    <a16:rowId xmlns:a16="http://schemas.microsoft.com/office/drawing/2014/main" val="10001"/>
                  </a:ext>
                </a:extLst>
              </a:tr>
              <a:tr h="1851025">
                <a:tc>
                  <a:txBody>
                    <a:bodyPr/>
                    <a:lstStyle/>
                    <a:p>
                      <a:pPr algn="ctr">
                        <a:lnSpc>
                          <a:spcPts val="5220"/>
                        </a:lnSpc>
                        <a:defRPr/>
                      </a:pPr>
                      <a:r>
                        <a:rPr lang="en-US" sz="3000" dirty="0">
                          <a:solidFill>
                            <a:srgbClr val="1A1A1A"/>
                          </a:solidFill>
                          <a:latin typeface="Aileron Bold"/>
                        </a:rPr>
                        <a:t>ACQUIRED RIGHTS</a:t>
                      </a:r>
                      <a:endParaRPr lang="en-US" sz="1100" dirty="0"/>
                    </a:p>
                    <a:p>
                      <a:pPr algn="ctr">
                        <a:lnSpc>
                          <a:spcPts val="3132"/>
                        </a:lnSpc>
                      </a:pPr>
                      <a:r>
                        <a:rPr lang="en-US" sz="1800" dirty="0">
                          <a:solidFill>
                            <a:srgbClr val="1A1A1A"/>
                          </a:solidFill>
                          <a:latin typeface="Aileron Bold"/>
                        </a:rPr>
                        <a:t>The membership rules must protect the acquired membership rights of individuals whose names were on the membership list maintained by the department up until the day before the First Nation assumes control of membership</a:t>
                      </a: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ACBF8F"/>
                    </a:solidFill>
                  </a:tcPr>
                </a:tc>
                <a:extLst>
                  <a:ext uri="{0D108BD9-81ED-4DB2-BD59-A6C34878D82A}">
                    <a16:rowId xmlns:a16="http://schemas.microsoft.com/office/drawing/2014/main" val="10002"/>
                  </a:ext>
                </a:extLst>
              </a:tr>
            </a:tbl>
          </a:graphicData>
        </a:graphic>
      </p:graphicFrame>
      <p:sp>
        <p:nvSpPr>
          <p:cNvPr id="6" name="Freeform 9">
            <a:extLst>
              <a:ext uri="{FF2B5EF4-FFF2-40B4-BE49-F238E27FC236}">
                <a16:creationId xmlns:a16="http://schemas.microsoft.com/office/drawing/2014/main" id="{AFD2625F-8B0A-5DF4-9496-661075C5BD20}"/>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2"/>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2160" y="853373"/>
            <a:ext cx="16763453" cy="853722"/>
          </a:xfrm>
          <a:prstGeom prst="rect">
            <a:avLst/>
          </a:prstGeom>
        </p:spPr>
        <p:txBody>
          <a:bodyPr lIns="0" tIns="0" rIns="0" bIns="0" rtlCol="0" anchor="t">
            <a:spAutoFit/>
          </a:bodyPr>
          <a:lstStyle/>
          <a:p>
            <a:pPr algn="ctr">
              <a:lnSpc>
                <a:spcPts val="5652"/>
              </a:lnSpc>
            </a:pPr>
            <a:r>
              <a:rPr lang="en-US" sz="5499">
                <a:solidFill>
                  <a:srgbClr val="51823B"/>
                </a:solidFill>
                <a:latin typeface="Arial Bold"/>
              </a:rPr>
              <a:t>Section 10 Voting Thresholds</a:t>
            </a:r>
          </a:p>
        </p:txBody>
      </p:sp>
      <p:graphicFrame>
        <p:nvGraphicFramePr>
          <p:cNvPr id="5" name="Table 5"/>
          <p:cNvGraphicFramePr>
            <a:graphicFrameLocks noGrp="1"/>
          </p:cNvGraphicFramePr>
          <p:nvPr/>
        </p:nvGraphicFramePr>
        <p:xfrm>
          <a:off x="696604" y="2576512"/>
          <a:ext cx="9331283" cy="5191127"/>
        </p:xfrm>
        <a:graphic>
          <a:graphicData uri="http://schemas.openxmlformats.org/drawingml/2006/table">
            <a:tbl>
              <a:tblPr/>
              <a:tblGrid>
                <a:gridCol w="3155271">
                  <a:extLst>
                    <a:ext uri="{9D8B030D-6E8A-4147-A177-3AD203B41FA5}">
                      <a16:colId xmlns:a16="http://schemas.microsoft.com/office/drawing/2014/main" val="20000"/>
                    </a:ext>
                  </a:extLst>
                </a:gridCol>
                <a:gridCol w="3518697">
                  <a:extLst>
                    <a:ext uri="{9D8B030D-6E8A-4147-A177-3AD203B41FA5}">
                      <a16:colId xmlns:a16="http://schemas.microsoft.com/office/drawing/2014/main" val="20001"/>
                    </a:ext>
                  </a:extLst>
                </a:gridCol>
                <a:gridCol w="2657315">
                  <a:extLst>
                    <a:ext uri="{9D8B030D-6E8A-4147-A177-3AD203B41FA5}">
                      <a16:colId xmlns:a16="http://schemas.microsoft.com/office/drawing/2014/main" val="20002"/>
                    </a:ext>
                  </a:extLst>
                </a:gridCol>
              </a:tblGrid>
              <a:tr h="1462693">
                <a:tc>
                  <a:txBody>
                    <a:bodyPr/>
                    <a:lstStyle/>
                    <a:p>
                      <a:pPr algn="ctr">
                        <a:lnSpc>
                          <a:spcPts val="2785"/>
                        </a:lnSpc>
                        <a:defRPr/>
                      </a:pPr>
                      <a:r>
                        <a:rPr lang="en-US" sz="1989">
                          <a:solidFill>
                            <a:srgbClr val="030303"/>
                          </a:solidFill>
                          <a:latin typeface="Aileron Bold"/>
                        </a:rPr>
                        <a:t>Voting Threshold for 1,000 voters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85"/>
                        </a:lnSpc>
                        <a:defRPr/>
                      </a:pPr>
                      <a:r>
                        <a:rPr lang="en-US" sz="1989">
                          <a:solidFill>
                            <a:srgbClr val="030303"/>
                          </a:solidFill>
                          <a:latin typeface="Aileron"/>
                        </a:rPr>
                        <a:t>Minimum number of voter that must participate in consent vote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85"/>
                        </a:lnSpc>
                        <a:defRPr/>
                      </a:pPr>
                      <a:r>
                        <a:rPr lang="en-US" sz="1989">
                          <a:solidFill>
                            <a:srgbClr val="030303"/>
                          </a:solidFill>
                          <a:latin typeface="Aileron"/>
                        </a:rPr>
                        <a:t>Minimum number that must vote in </a:t>
                      </a:r>
                      <a:r>
                        <a:rPr lang="en-US" sz="1989">
                          <a:solidFill>
                            <a:srgbClr val="030303"/>
                          </a:solidFill>
                          <a:latin typeface="Aileron Bold"/>
                        </a:rPr>
                        <a:t>favour </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5247">
                <a:tc>
                  <a:txBody>
                    <a:bodyPr/>
                    <a:lstStyle/>
                    <a:p>
                      <a:pPr algn="ctr">
                        <a:lnSpc>
                          <a:spcPts val="2785"/>
                        </a:lnSpc>
                        <a:defRPr/>
                      </a:pPr>
                      <a:r>
                        <a:rPr lang="en-US" sz="1989">
                          <a:solidFill>
                            <a:srgbClr val="000000"/>
                          </a:solidFill>
                          <a:latin typeface="Aileron"/>
                        </a:rPr>
                        <a:t>Absolute majority</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85"/>
                        </a:lnSpc>
                        <a:defRPr/>
                      </a:pPr>
                      <a:r>
                        <a:rPr lang="en-US" sz="1989">
                          <a:solidFill>
                            <a:srgbClr val="000000"/>
                          </a:solidFill>
                          <a:latin typeface="Aileron"/>
                        </a:rPr>
                        <a:t>501</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85"/>
                        </a:lnSpc>
                        <a:defRPr/>
                      </a:pPr>
                      <a:r>
                        <a:rPr lang="en-US" sz="1989">
                          <a:solidFill>
                            <a:srgbClr val="000000"/>
                          </a:solidFill>
                          <a:latin typeface="Aileron"/>
                        </a:rPr>
                        <a:t>501</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8970">
                <a:tc>
                  <a:txBody>
                    <a:bodyPr/>
                    <a:lstStyle/>
                    <a:p>
                      <a:pPr algn="ctr">
                        <a:lnSpc>
                          <a:spcPts val="2785"/>
                        </a:lnSpc>
                        <a:defRPr/>
                      </a:pPr>
                      <a:r>
                        <a:rPr lang="en-US" sz="1989">
                          <a:solidFill>
                            <a:srgbClr val="000000"/>
                          </a:solidFill>
                          <a:latin typeface="Aileron Bold"/>
                        </a:rPr>
                        <a:t>Double majority </a:t>
                      </a:r>
                      <a:endParaRPr lang="en-US" sz="1100"/>
                    </a:p>
                    <a:p>
                      <a:pPr algn="ctr">
                        <a:lnSpc>
                          <a:spcPts val="2785"/>
                        </a:lnSpc>
                      </a:pPr>
                      <a:r>
                        <a:rPr lang="en-US" sz="1989">
                          <a:solidFill>
                            <a:srgbClr val="000000"/>
                          </a:solidFill>
                          <a:latin typeface="Aileron Bold"/>
                        </a:rPr>
                        <a:t>(Majority of a majority)</a:t>
                      </a:r>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0C889"/>
                    </a:solidFill>
                  </a:tcPr>
                </a:tc>
                <a:tc>
                  <a:txBody>
                    <a:bodyPr/>
                    <a:lstStyle/>
                    <a:p>
                      <a:pPr algn="ctr">
                        <a:lnSpc>
                          <a:spcPts val="2785"/>
                        </a:lnSpc>
                        <a:defRPr/>
                      </a:pPr>
                      <a:r>
                        <a:rPr lang="en-US" sz="1989">
                          <a:solidFill>
                            <a:srgbClr val="000000"/>
                          </a:solidFill>
                          <a:latin typeface="Aileron Bold"/>
                        </a:rPr>
                        <a:t>501</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0C889"/>
                    </a:solidFill>
                  </a:tcPr>
                </a:tc>
                <a:tc>
                  <a:txBody>
                    <a:bodyPr/>
                    <a:lstStyle/>
                    <a:p>
                      <a:pPr algn="ctr">
                        <a:lnSpc>
                          <a:spcPts val="2785"/>
                        </a:lnSpc>
                        <a:defRPr/>
                      </a:pPr>
                      <a:r>
                        <a:rPr lang="en-US" sz="1989">
                          <a:solidFill>
                            <a:srgbClr val="000000"/>
                          </a:solidFill>
                          <a:latin typeface="Aileron Bold"/>
                        </a:rPr>
                        <a:t>251</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0C889"/>
                    </a:solidFill>
                  </a:tcPr>
                </a:tc>
                <a:extLst>
                  <a:ext uri="{0D108BD9-81ED-4DB2-BD59-A6C34878D82A}">
                    <a16:rowId xmlns:a16="http://schemas.microsoft.com/office/drawing/2014/main" val="10002"/>
                  </a:ext>
                </a:extLst>
              </a:tr>
              <a:tr h="755247">
                <a:tc>
                  <a:txBody>
                    <a:bodyPr/>
                    <a:lstStyle/>
                    <a:p>
                      <a:pPr algn="ctr">
                        <a:lnSpc>
                          <a:spcPts val="2785"/>
                        </a:lnSpc>
                        <a:defRPr/>
                      </a:pPr>
                      <a:r>
                        <a:rPr lang="en-US" sz="1989">
                          <a:solidFill>
                            <a:srgbClr val="000000"/>
                          </a:solidFill>
                          <a:latin typeface="Aileron"/>
                        </a:rPr>
                        <a:t>25% + 1</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85"/>
                        </a:lnSpc>
                        <a:defRPr/>
                      </a:pPr>
                      <a:r>
                        <a:rPr lang="en-US" sz="1989">
                          <a:solidFill>
                            <a:srgbClr val="000000"/>
                          </a:solidFill>
                          <a:latin typeface="Aileron"/>
                        </a:rPr>
                        <a:t>251</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85"/>
                        </a:lnSpc>
                        <a:defRPr/>
                      </a:pPr>
                      <a:r>
                        <a:rPr lang="en-US" sz="1989">
                          <a:solidFill>
                            <a:srgbClr val="000000"/>
                          </a:solidFill>
                          <a:latin typeface="Aileron"/>
                        </a:rPr>
                        <a:t>251</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08970">
                <a:tc>
                  <a:txBody>
                    <a:bodyPr/>
                    <a:lstStyle/>
                    <a:p>
                      <a:pPr algn="ctr">
                        <a:lnSpc>
                          <a:spcPts val="2785"/>
                        </a:lnSpc>
                        <a:defRPr/>
                      </a:pPr>
                      <a:r>
                        <a:rPr lang="en-US" sz="1989">
                          <a:solidFill>
                            <a:srgbClr val="000000"/>
                          </a:solidFill>
                          <a:latin typeface="Aileron"/>
                        </a:rPr>
                        <a:t>Simple majority</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85"/>
                        </a:lnSpc>
                        <a:defRPr/>
                      </a:pPr>
                      <a:r>
                        <a:rPr lang="en-US" sz="1989">
                          <a:solidFill>
                            <a:srgbClr val="000000"/>
                          </a:solidFill>
                          <a:latin typeface="Aileron"/>
                        </a:rPr>
                        <a:t>No minimum</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85"/>
                        </a:lnSpc>
                        <a:defRPr/>
                      </a:pPr>
                      <a:r>
                        <a:rPr lang="en-US" sz="1989">
                          <a:solidFill>
                            <a:srgbClr val="000000"/>
                          </a:solidFill>
                          <a:latin typeface="Aileron"/>
                        </a:rPr>
                        <a:t>Of those that participate 50% +1</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6"/>
          <p:cNvSpPr txBox="1"/>
          <p:nvPr/>
        </p:nvSpPr>
        <p:spPr>
          <a:xfrm>
            <a:off x="10426494" y="2728217"/>
            <a:ext cx="7692865" cy="1291590"/>
          </a:xfrm>
          <a:prstGeom prst="rect">
            <a:avLst/>
          </a:prstGeom>
        </p:spPr>
        <p:txBody>
          <a:bodyPr lIns="0" tIns="0" rIns="0" bIns="0" rtlCol="0" anchor="t">
            <a:spAutoFit/>
          </a:bodyPr>
          <a:lstStyle/>
          <a:p>
            <a:pPr algn="l">
              <a:lnSpc>
                <a:spcPts val="3359"/>
              </a:lnSpc>
            </a:pPr>
            <a:r>
              <a:rPr lang="en-US" sz="2400">
                <a:solidFill>
                  <a:srgbClr val="030303"/>
                </a:solidFill>
                <a:latin typeface="Arial Bold"/>
              </a:rPr>
              <a:t>A double majority means that a majority of the eligible electors of the band must vote, and a majority of those who vote must be in favour</a:t>
            </a:r>
          </a:p>
        </p:txBody>
      </p:sp>
      <p:sp>
        <p:nvSpPr>
          <p:cNvPr id="7" name="TextBox 7"/>
          <p:cNvSpPr txBox="1"/>
          <p:nvPr/>
        </p:nvSpPr>
        <p:spPr>
          <a:xfrm>
            <a:off x="10426494" y="4450080"/>
            <a:ext cx="6832806" cy="1291590"/>
          </a:xfrm>
          <a:prstGeom prst="rect">
            <a:avLst/>
          </a:prstGeom>
        </p:spPr>
        <p:txBody>
          <a:bodyPr lIns="0" tIns="0" rIns="0" bIns="0" rtlCol="0" anchor="t">
            <a:spAutoFit/>
          </a:bodyPr>
          <a:lstStyle/>
          <a:p>
            <a:pPr algn="l">
              <a:lnSpc>
                <a:spcPts val="3359"/>
              </a:lnSpc>
            </a:pPr>
            <a:r>
              <a:rPr lang="en-US" sz="2400">
                <a:solidFill>
                  <a:srgbClr val="030303"/>
                </a:solidFill>
                <a:latin typeface="Arial Bold"/>
              </a:rPr>
              <a:t>A potential solution to the second-generation cut-off may result in an additional 225,000 (or more) newly entitled individuals.</a:t>
            </a:r>
          </a:p>
        </p:txBody>
      </p:sp>
      <p:sp>
        <p:nvSpPr>
          <p:cNvPr id="8" name="TextBox 8"/>
          <p:cNvSpPr txBox="1"/>
          <p:nvPr/>
        </p:nvSpPr>
        <p:spPr>
          <a:xfrm>
            <a:off x="10426494" y="6171943"/>
            <a:ext cx="6832806" cy="1291590"/>
          </a:xfrm>
          <a:prstGeom prst="rect">
            <a:avLst/>
          </a:prstGeom>
        </p:spPr>
        <p:txBody>
          <a:bodyPr lIns="0" tIns="0" rIns="0" bIns="0" rtlCol="0" anchor="t">
            <a:spAutoFit/>
          </a:bodyPr>
          <a:lstStyle/>
          <a:p>
            <a:pPr algn="l">
              <a:lnSpc>
                <a:spcPts val="3359"/>
              </a:lnSpc>
            </a:pPr>
            <a:r>
              <a:rPr lang="en-US" sz="2400">
                <a:solidFill>
                  <a:srgbClr val="030303"/>
                </a:solidFill>
                <a:latin typeface="Arial Bold"/>
              </a:rPr>
              <a:t>An influx of new members could make it more difficult to gain the consent of a majority of electors.</a:t>
            </a:r>
          </a:p>
        </p:txBody>
      </p:sp>
      <p:sp>
        <p:nvSpPr>
          <p:cNvPr id="9" name="Freeform 9">
            <a:extLst>
              <a:ext uri="{FF2B5EF4-FFF2-40B4-BE49-F238E27FC236}">
                <a16:creationId xmlns:a16="http://schemas.microsoft.com/office/drawing/2014/main" id="{0BA77EE2-9F2A-C836-D6EA-C83B0E333711}"/>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2"/>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2160" y="981075"/>
            <a:ext cx="16763453" cy="853722"/>
          </a:xfrm>
          <a:prstGeom prst="rect">
            <a:avLst/>
          </a:prstGeom>
        </p:spPr>
        <p:txBody>
          <a:bodyPr lIns="0" tIns="0" rIns="0" bIns="0" rtlCol="0" anchor="t">
            <a:spAutoFit/>
          </a:bodyPr>
          <a:lstStyle/>
          <a:p>
            <a:pPr algn="ctr">
              <a:lnSpc>
                <a:spcPts val="5652"/>
              </a:lnSpc>
            </a:pPr>
            <a:r>
              <a:rPr lang="en-US" sz="5499">
                <a:solidFill>
                  <a:srgbClr val="51823B"/>
                </a:solidFill>
                <a:latin typeface="Arial Bold"/>
              </a:rPr>
              <a:t>Timeline and Next Steps</a:t>
            </a:r>
          </a:p>
        </p:txBody>
      </p:sp>
      <p:grpSp>
        <p:nvGrpSpPr>
          <p:cNvPr id="3" name="Group 3"/>
          <p:cNvGrpSpPr/>
          <p:nvPr/>
        </p:nvGrpSpPr>
        <p:grpSpPr>
          <a:xfrm>
            <a:off x="4567369" y="3040148"/>
            <a:ext cx="1966536" cy="2771313"/>
            <a:chOff x="0" y="0"/>
            <a:chExt cx="2622048" cy="3695084"/>
          </a:xfrm>
        </p:grpSpPr>
        <p:grpSp>
          <p:nvGrpSpPr>
            <p:cNvPr id="4" name="Group 4"/>
            <p:cNvGrpSpPr/>
            <p:nvPr/>
          </p:nvGrpSpPr>
          <p:grpSpPr>
            <a:xfrm>
              <a:off x="315556" y="0"/>
              <a:ext cx="2111595" cy="211159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E6B7"/>
              </a:solidFill>
            </p:spPr>
          </p:sp>
          <p:sp>
            <p:nvSpPr>
              <p:cNvPr id="6" name="TextBox 6"/>
              <p:cNvSpPr txBox="1"/>
              <p:nvPr/>
            </p:nvSpPr>
            <p:spPr>
              <a:xfrm>
                <a:off x="76200" y="38100"/>
                <a:ext cx="660400" cy="698500"/>
              </a:xfrm>
              <a:prstGeom prst="rect">
                <a:avLst/>
              </a:prstGeom>
            </p:spPr>
            <p:txBody>
              <a:bodyPr lIns="43911" tIns="43911" rIns="43911" bIns="43911" rtlCol="0" anchor="ctr"/>
              <a:lstStyle/>
              <a:p>
                <a:pPr algn="ctr">
                  <a:lnSpc>
                    <a:spcPts val="1608"/>
                  </a:lnSpc>
                </a:pPr>
                <a:endParaRPr>
                  <a:latin typeface="Aileron Bold" panose="020B0604020202020204" charset="0"/>
                </a:endParaRPr>
              </a:p>
            </p:txBody>
          </p:sp>
        </p:grpSp>
        <p:sp>
          <p:nvSpPr>
            <p:cNvPr id="7" name="AutoShape 7"/>
            <p:cNvSpPr/>
            <p:nvPr/>
          </p:nvSpPr>
          <p:spPr>
            <a:xfrm flipV="1">
              <a:off x="1355713" y="2299888"/>
              <a:ext cx="0" cy="412931"/>
            </a:xfrm>
            <a:prstGeom prst="line">
              <a:avLst/>
            </a:prstGeom>
            <a:ln w="38100" cap="flat">
              <a:solidFill>
                <a:srgbClr val="191919"/>
              </a:solidFill>
              <a:prstDash val="solid"/>
              <a:headEnd type="none" w="sm" len="sm"/>
              <a:tailEnd type="none" w="sm" len="sm"/>
            </a:ln>
          </p:spPr>
        </p:sp>
        <p:sp>
          <p:nvSpPr>
            <p:cNvPr id="8" name="TextBox 8"/>
            <p:cNvSpPr txBox="1"/>
            <p:nvPr/>
          </p:nvSpPr>
          <p:spPr>
            <a:xfrm>
              <a:off x="391732" y="665472"/>
              <a:ext cx="1959244" cy="789639"/>
            </a:xfrm>
            <a:prstGeom prst="rect">
              <a:avLst/>
            </a:prstGeom>
          </p:spPr>
          <p:txBody>
            <a:bodyPr lIns="0" tIns="0" rIns="0" bIns="0" rtlCol="0" anchor="t">
              <a:spAutoFit/>
            </a:bodyPr>
            <a:lstStyle/>
            <a:p>
              <a:pPr algn="ctr">
                <a:lnSpc>
                  <a:spcPts val="2399"/>
                </a:lnSpc>
              </a:pPr>
              <a:r>
                <a:rPr lang="en-US" sz="1689" spc="168" dirty="0">
                  <a:solidFill>
                    <a:srgbClr val="1A1A1A"/>
                  </a:solidFill>
                  <a:latin typeface="Aileron Bold" panose="020B0604020202020204" charset="0"/>
                </a:rPr>
                <a:t>NOVEMBER</a:t>
              </a:r>
            </a:p>
            <a:p>
              <a:pPr marL="0" lvl="0" indent="0" algn="ctr">
                <a:lnSpc>
                  <a:spcPts val="2399"/>
                </a:lnSpc>
                <a:spcBef>
                  <a:spcPct val="0"/>
                </a:spcBef>
              </a:pPr>
              <a:r>
                <a:rPr lang="en-US" sz="1689" spc="168" dirty="0">
                  <a:solidFill>
                    <a:srgbClr val="1A1A1A"/>
                  </a:solidFill>
                  <a:latin typeface="Aileron Bold" panose="020B0604020202020204" charset="0"/>
                </a:rPr>
                <a:t>2023</a:t>
              </a:r>
            </a:p>
          </p:txBody>
        </p:sp>
        <p:sp>
          <p:nvSpPr>
            <p:cNvPr id="9" name="TextBox 9"/>
            <p:cNvSpPr txBox="1"/>
            <p:nvPr/>
          </p:nvSpPr>
          <p:spPr>
            <a:xfrm>
              <a:off x="0" y="2892129"/>
              <a:ext cx="2622048" cy="802955"/>
            </a:xfrm>
            <a:prstGeom prst="rect">
              <a:avLst/>
            </a:prstGeom>
          </p:spPr>
          <p:txBody>
            <a:bodyPr lIns="0" tIns="0" rIns="0" bIns="0" rtlCol="0" anchor="t">
              <a:spAutoFit/>
            </a:bodyPr>
            <a:lstStyle/>
            <a:p>
              <a:pPr algn="ctr">
                <a:lnSpc>
                  <a:spcPts val="1557"/>
                </a:lnSpc>
              </a:pPr>
              <a:r>
                <a:rPr lang="en-US" sz="1287" dirty="0">
                  <a:solidFill>
                    <a:srgbClr val="51823B"/>
                  </a:solidFill>
                  <a:latin typeface="Aileron Bold" panose="020B0604020202020204" charset="0"/>
                </a:rPr>
                <a:t>PUBLIC LAUCH OF THE  INDIGENOUS ADVISORY PROCESS</a:t>
              </a:r>
            </a:p>
          </p:txBody>
        </p:sp>
      </p:grpSp>
      <p:grpSp>
        <p:nvGrpSpPr>
          <p:cNvPr id="10" name="Group 10"/>
          <p:cNvGrpSpPr/>
          <p:nvPr/>
        </p:nvGrpSpPr>
        <p:grpSpPr>
          <a:xfrm>
            <a:off x="6472951" y="3024723"/>
            <a:ext cx="2429490" cy="3771795"/>
            <a:chOff x="0" y="0"/>
            <a:chExt cx="3239320" cy="5029061"/>
          </a:xfrm>
        </p:grpSpPr>
        <p:grpSp>
          <p:nvGrpSpPr>
            <p:cNvPr id="11" name="Group 11"/>
            <p:cNvGrpSpPr/>
            <p:nvPr/>
          </p:nvGrpSpPr>
          <p:grpSpPr>
            <a:xfrm>
              <a:off x="610784" y="0"/>
              <a:ext cx="2111595" cy="21115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9583"/>
              </a:solidFill>
            </p:spPr>
          </p:sp>
          <p:sp>
            <p:nvSpPr>
              <p:cNvPr id="13" name="TextBox 13"/>
              <p:cNvSpPr txBox="1"/>
              <p:nvPr/>
            </p:nvSpPr>
            <p:spPr>
              <a:xfrm>
                <a:off x="76200" y="38100"/>
                <a:ext cx="660400" cy="698500"/>
              </a:xfrm>
              <a:prstGeom prst="rect">
                <a:avLst/>
              </a:prstGeom>
            </p:spPr>
            <p:txBody>
              <a:bodyPr lIns="43911" tIns="43911" rIns="43911" bIns="43911" rtlCol="0" anchor="ctr"/>
              <a:lstStyle/>
              <a:p>
                <a:pPr algn="ctr">
                  <a:lnSpc>
                    <a:spcPts val="1608"/>
                  </a:lnSpc>
                </a:pPr>
                <a:endParaRPr>
                  <a:latin typeface="Aileron Bold" panose="020B0604020202020204" charset="0"/>
                </a:endParaRPr>
              </a:p>
            </p:txBody>
          </p:sp>
        </p:grpSp>
        <p:sp>
          <p:nvSpPr>
            <p:cNvPr id="14" name="AutoShape 14"/>
            <p:cNvSpPr/>
            <p:nvPr/>
          </p:nvSpPr>
          <p:spPr>
            <a:xfrm flipV="1">
              <a:off x="1619660" y="2306600"/>
              <a:ext cx="15640" cy="1590344"/>
            </a:xfrm>
            <a:prstGeom prst="line">
              <a:avLst/>
            </a:prstGeom>
            <a:ln w="38100" cap="flat">
              <a:solidFill>
                <a:srgbClr val="191919"/>
              </a:solidFill>
              <a:prstDash val="solid"/>
              <a:headEnd type="none" w="sm" len="sm"/>
              <a:tailEnd type="none" w="sm" len="sm"/>
            </a:ln>
          </p:spPr>
        </p:sp>
        <p:sp>
          <p:nvSpPr>
            <p:cNvPr id="15" name="TextBox 15"/>
            <p:cNvSpPr txBox="1"/>
            <p:nvPr/>
          </p:nvSpPr>
          <p:spPr>
            <a:xfrm>
              <a:off x="686959" y="675618"/>
              <a:ext cx="1959244" cy="786206"/>
            </a:xfrm>
            <a:prstGeom prst="rect">
              <a:avLst/>
            </a:prstGeom>
          </p:spPr>
          <p:txBody>
            <a:bodyPr lIns="0" tIns="0" rIns="0" bIns="0" rtlCol="0" anchor="t">
              <a:spAutoFit/>
            </a:bodyPr>
            <a:lstStyle/>
            <a:p>
              <a:pPr algn="ctr">
                <a:lnSpc>
                  <a:spcPts val="2399"/>
                </a:lnSpc>
              </a:pPr>
              <a:r>
                <a:rPr lang="en-US" sz="1689" spc="168" dirty="0">
                  <a:solidFill>
                    <a:srgbClr val="1A1A1A"/>
                  </a:solidFill>
                  <a:latin typeface="Aileron Bold" panose="020B0604020202020204" charset="0"/>
                </a:rPr>
                <a:t>APRIL </a:t>
              </a:r>
            </a:p>
            <a:p>
              <a:pPr marL="0" lvl="0" indent="0" algn="ctr">
                <a:lnSpc>
                  <a:spcPts val="2399"/>
                </a:lnSpc>
                <a:spcBef>
                  <a:spcPct val="0"/>
                </a:spcBef>
              </a:pPr>
              <a:r>
                <a:rPr lang="en-US" sz="1689" spc="168" dirty="0">
                  <a:solidFill>
                    <a:srgbClr val="1A1A1A"/>
                  </a:solidFill>
                  <a:latin typeface="Aileron Bold" panose="020B0604020202020204" charset="0"/>
                </a:rPr>
                <a:t>2024</a:t>
              </a:r>
            </a:p>
          </p:txBody>
        </p:sp>
        <p:sp>
          <p:nvSpPr>
            <p:cNvPr id="16" name="TextBox 16"/>
            <p:cNvSpPr txBox="1"/>
            <p:nvPr/>
          </p:nvSpPr>
          <p:spPr>
            <a:xfrm>
              <a:off x="0" y="4226106"/>
              <a:ext cx="3239320" cy="802955"/>
            </a:xfrm>
            <a:prstGeom prst="rect">
              <a:avLst/>
            </a:prstGeom>
          </p:spPr>
          <p:txBody>
            <a:bodyPr lIns="0" tIns="0" rIns="0" bIns="0" rtlCol="0" anchor="t">
              <a:spAutoFit/>
            </a:bodyPr>
            <a:lstStyle/>
            <a:p>
              <a:pPr algn="ctr">
                <a:lnSpc>
                  <a:spcPts val="1557"/>
                </a:lnSpc>
              </a:pPr>
              <a:r>
                <a:rPr lang="en-US" sz="1287" dirty="0">
                  <a:solidFill>
                    <a:srgbClr val="51823B"/>
                  </a:solidFill>
                  <a:latin typeface="Aileron Bold" panose="020B0604020202020204" charset="0"/>
                </a:rPr>
                <a:t>RIGHTS-HOLDERS KITS ARE DISTRIBUTED VIA PRINT, EMAIL, AND POSTED ONLINE</a:t>
              </a:r>
            </a:p>
          </p:txBody>
        </p:sp>
      </p:grpSp>
      <p:grpSp>
        <p:nvGrpSpPr>
          <p:cNvPr id="17" name="Group 17"/>
          <p:cNvGrpSpPr/>
          <p:nvPr/>
        </p:nvGrpSpPr>
        <p:grpSpPr>
          <a:xfrm>
            <a:off x="8696080" y="3040148"/>
            <a:ext cx="2302485" cy="2537963"/>
            <a:chOff x="0" y="0"/>
            <a:chExt cx="3069979" cy="3383951"/>
          </a:xfrm>
        </p:grpSpPr>
        <p:grpSp>
          <p:nvGrpSpPr>
            <p:cNvPr id="18" name="Group 18"/>
            <p:cNvGrpSpPr/>
            <p:nvPr/>
          </p:nvGrpSpPr>
          <p:grpSpPr>
            <a:xfrm>
              <a:off x="479192" y="0"/>
              <a:ext cx="2111595" cy="211159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E2AA"/>
              </a:solidFill>
            </p:spPr>
          </p:sp>
          <p:sp>
            <p:nvSpPr>
              <p:cNvPr id="20" name="TextBox 20"/>
              <p:cNvSpPr txBox="1"/>
              <p:nvPr/>
            </p:nvSpPr>
            <p:spPr>
              <a:xfrm>
                <a:off x="76200" y="38100"/>
                <a:ext cx="660400" cy="698500"/>
              </a:xfrm>
              <a:prstGeom prst="rect">
                <a:avLst/>
              </a:prstGeom>
            </p:spPr>
            <p:txBody>
              <a:bodyPr lIns="43911" tIns="43911" rIns="43911" bIns="43911" rtlCol="0" anchor="ctr"/>
              <a:lstStyle/>
              <a:p>
                <a:pPr algn="ctr">
                  <a:lnSpc>
                    <a:spcPts val="1608"/>
                  </a:lnSpc>
                </a:pPr>
                <a:endParaRPr>
                  <a:latin typeface="Aileron Bold" panose="020B0604020202020204" charset="0"/>
                </a:endParaRPr>
              </a:p>
            </p:txBody>
          </p:sp>
        </p:grpSp>
        <p:sp>
          <p:nvSpPr>
            <p:cNvPr id="21" name="AutoShape 21"/>
            <p:cNvSpPr/>
            <p:nvPr/>
          </p:nvSpPr>
          <p:spPr>
            <a:xfrm flipV="1">
              <a:off x="1583220" y="2299888"/>
              <a:ext cx="0" cy="412931"/>
            </a:xfrm>
            <a:prstGeom prst="line">
              <a:avLst/>
            </a:prstGeom>
            <a:ln w="38100" cap="flat">
              <a:solidFill>
                <a:srgbClr val="191919"/>
              </a:solidFill>
              <a:prstDash val="solid"/>
              <a:headEnd type="none" w="sm" len="sm"/>
              <a:tailEnd type="none" w="sm" len="sm"/>
            </a:ln>
          </p:spPr>
        </p:sp>
        <p:sp>
          <p:nvSpPr>
            <p:cNvPr id="22" name="TextBox 22"/>
            <p:cNvSpPr txBox="1"/>
            <p:nvPr/>
          </p:nvSpPr>
          <p:spPr>
            <a:xfrm>
              <a:off x="555368" y="675618"/>
              <a:ext cx="1959244" cy="786206"/>
            </a:xfrm>
            <a:prstGeom prst="rect">
              <a:avLst/>
            </a:prstGeom>
          </p:spPr>
          <p:txBody>
            <a:bodyPr lIns="0" tIns="0" rIns="0" bIns="0" rtlCol="0" anchor="t">
              <a:spAutoFit/>
            </a:bodyPr>
            <a:lstStyle/>
            <a:p>
              <a:pPr algn="ctr">
                <a:lnSpc>
                  <a:spcPts val="2399"/>
                </a:lnSpc>
              </a:pPr>
              <a:r>
                <a:rPr lang="en-US" sz="1689" spc="168" dirty="0">
                  <a:solidFill>
                    <a:srgbClr val="1A1A1A"/>
                  </a:solidFill>
                  <a:latin typeface="Aileron Bold" panose="020B0604020202020204" charset="0"/>
                </a:rPr>
                <a:t>MAY</a:t>
              </a:r>
            </a:p>
            <a:p>
              <a:pPr marL="0" lvl="0" indent="0" algn="ctr">
                <a:lnSpc>
                  <a:spcPts val="2399"/>
                </a:lnSpc>
                <a:spcBef>
                  <a:spcPct val="0"/>
                </a:spcBef>
              </a:pPr>
              <a:r>
                <a:rPr lang="en-US" sz="1689" spc="168" dirty="0">
                  <a:solidFill>
                    <a:srgbClr val="1A1A1A"/>
                  </a:solidFill>
                  <a:latin typeface="Aileron Bold" panose="020B0604020202020204" charset="0"/>
                </a:rPr>
                <a:t>2024</a:t>
              </a:r>
            </a:p>
          </p:txBody>
        </p:sp>
        <p:sp>
          <p:nvSpPr>
            <p:cNvPr id="23" name="TextBox 23"/>
            <p:cNvSpPr txBox="1"/>
            <p:nvPr/>
          </p:nvSpPr>
          <p:spPr>
            <a:xfrm>
              <a:off x="0" y="2859587"/>
              <a:ext cx="3069979" cy="524364"/>
            </a:xfrm>
            <a:prstGeom prst="rect">
              <a:avLst/>
            </a:prstGeom>
          </p:spPr>
          <p:txBody>
            <a:bodyPr lIns="0" tIns="0" rIns="0" bIns="0" rtlCol="0" anchor="t">
              <a:spAutoFit/>
            </a:bodyPr>
            <a:lstStyle/>
            <a:p>
              <a:pPr algn="ctr">
                <a:lnSpc>
                  <a:spcPts val="1557"/>
                </a:lnSpc>
              </a:pPr>
              <a:r>
                <a:rPr lang="en-US" sz="1287" dirty="0">
                  <a:solidFill>
                    <a:srgbClr val="51823B"/>
                  </a:solidFill>
                  <a:latin typeface="Aileron Bold" panose="020B0604020202020204" charset="0"/>
                </a:rPr>
                <a:t>INFORMATION SESSIONS ON KEY ISSUES BEGIN</a:t>
              </a:r>
            </a:p>
          </p:txBody>
        </p:sp>
      </p:grpSp>
      <p:grpSp>
        <p:nvGrpSpPr>
          <p:cNvPr id="24" name="Group 24"/>
          <p:cNvGrpSpPr/>
          <p:nvPr/>
        </p:nvGrpSpPr>
        <p:grpSpPr>
          <a:xfrm>
            <a:off x="10553146" y="3024723"/>
            <a:ext cx="3085710" cy="4958924"/>
            <a:chOff x="0" y="0"/>
            <a:chExt cx="4114280" cy="6611900"/>
          </a:xfrm>
        </p:grpSpPr>
        <p:grpSp>
          <p:nvGrpSpPr>
            <p:cNvPr id="25" name="Group 25"/>
            <p:cNvGrpSpPr/>
            <p:nvPr/>
          </p:nvGrpSpPr>
          <p:grpSpPr>
            <a:xfrm>
              <a:off x="743971" y="0"/>
              <a:ext cx="2111595" cy="2111595"/>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823B"/>
              </a:solidFill>
            </p:spPr>
          </p:sp>
          <p:sp>
            <p:nvSpPr>
              <p:cNvPr id="27" name="TextBox 27"/>
              <p:cNvSpPr txBox="1"/>
              <p:nvPr/>
            </p:nvSpPr>
            <p:spPr>
              <a:xfrm>
                <a:off x="76200" y="38100"/>
                <a:ext cx="660400" cy="698500"/>
              </a:xfrm>
              <a:prstGeom prst="rect">
                <a:avLst/>
              </a:prstGeom>
            </p:spPr>
            <p:txBody>
              <a:bodyPr lIns="43911" tIns="43911" rIns="43911" bIns="43911" rtlCol="0" anchor="ctr"/>
              <a:lstStyle/>
              <a:p>
                <a:pPr algn="ctr">
                  <a:lnSpc>
                    <a:spcPts val="1608"/>
                  </a:lnSpc>
                </a:pPr>
                <a:endParaRPr/>
              </a:p>
            </p:txBody>
          </p:sp>
        </p:grpSp>
        <p:sp>
          <p:nvSpPr>
            <p:cNvPr id="28" name="AutoShape 28"/>
            <p:cNvSpPr/>
            <p:nvPr/>
          </p:nvSpPr>
          <p:spPr>
            <a:xfrm flipH="1" flipV="1">
              <a:off x="1546524" y="2299701"/>
              <a:ext cx="19049" cy="2970474"/>
            </a:xfrm>
            <a:prstGeom prst="line">
              <a:avLst/>
            </a:prstGeom>
            <a:ln w="38100" cap="flat">
              <a:solidFill>
                <a:srgbClr val="191919"/>
              </a:solidFill>
              <a:prstDash val="solid"/>
              <a:headEnd type="none" w="sm" len="sm"/>
              <a:tailEnd type="none" w="sm" len="sm"/>
            </a:ln>
          </p:spPr>
        </p:sp>
        <p:sp>
          <p:nvSpPr>
            <p:cNvPr id="29" name="AutoShape 29"/>
            <p:cNvSpPr/>
            <p:nvPr/>
          </p:nvSpPr>
          <p:spPr>
            <a:xfrm flipV="1">
              <a:off x="2133026" y="2306600"/>
              <a:ext cx="0" cy="412931"/>
            </a:xfrm>
            <a:prstGeom prst="line">
              <a:avLst/>
            </a:prstGeom>
            <a:ln w="38100" cap="flat">
              <a:solidFill>
                <a:srgbClr val="191919"/>
              </a:solidFill>
              <a:prstDash val="solid"/>
              <a:headEnd type="none" w="sm" len="sm"/>
              <a:tailEnd type="none" w="sm" len="sm"/>
            </a:ln>
          </p:spPr>
        </p:sp>
        <p:sp>
          <p:nvSpPr>
            <p:cNvPr id="30" name="TextBox 30"/>
            <p:cNvSpPr txBox="1"/>
            <p:nvPr/>
          </p:nvSpPr>
          <p:spPr>
            <a:xfrm>
              <a:off x="820147" y="655120"/>
              <a:ext cx="1959244" cy="786206"/>
            </a:xfrm>
            <a:prstGeom prst="rect">
              <a:avLst/>
            </a:prstGeom>
          </p:spPr>
          <p:txBody>
            <a:bodyPr lIns="0" tIns="0" rIns="0" bIns="0" rtlCol="0" anchor="t">
              <a:spAutoFit/>
            </a:bodyPr>
            <a:lstStyle/>
            <a:p>
              <a:pPr algn="ctr">
                <a:lnSpc>
                  <a:spcPts val="2399"/>
                </a:lnSpc>
              </a:pPr>
              <a:r>
                <a:rPr lang="en-US" sz="1689" spc="168" dirty="0">
                  <a:solidFill>
                    <a:srgbClr val="1A1A1A"/>
                  </a:solidFill>
                  <a:latin typeface="Aileron Bold" panose="020B0604020202020204" charset="0"/>
                </a:rPr>
                <a:t>AUGUST</a:t>
              </a:r>
            </a:p>
            <a:p>
              <a:pPr marL="0" lvl="0" indent="0" algn="ctr">
                <a:lnSpc>
                  <a:spcPts val="2399"/>
                </a:lnSpc>
                <a:spcBef>
                  <a:spcPct val="0"/>
                </a:spcBef>
              </a:pPr>
              <a:r>
                <a:rPr lang="en-US" sz="1689" spc="168" dirty="0">
                  <a:solidFill>
                    <a:srgbClr val="1A1A1A"/>
                  </a:solidFill>
                  <a:latin typeface="Aileron Bold" panose="020B0604020202020204" charset="0"/>
                </a:rPr>
                <a:t>2024</a:t>
              </a:r>
            </a:p>
          </p:txBody>
        </p:sp>
        <p:sp>
          <p:nvSpPr>
            <p:cNvPr id="31" name="TextBox 31"/>
            <p:cNvSpPr txBox="1"/>
            <p:nvPr/>
          </p:nvSpPr>
          <p:spPr>
            <a:xfrm>
              <a:off x="0" y="5535365"/>
              <a:ext cx="3093047" cy="1076535"/>
            </a:xfrm>
            <a:prstGeom prst="rect">
              <a:avLst/>
            </a:prstGeom>
          </p:spPr>
          <p:txBody>
            <a:bodyPr lIns="0" tIns="0" rIns="0" bIns="0" rtlCol="0" anchor="t">
              <a:spAutoFit/>
            </a:bodyPr>
            <a:lstStyle/>
            <a:p>
              <a:pPr algn="ctr">
                <a:lnSpc>
                  <a:spcPts val="1557"/>
                </a:lnSpc>
              </a:pPr>
              <a:r>
                <a:rPr lang="en-US" sz="1287" dirty="0">
                  <a:solidFill>
                    <a:srgbClr val="51823B"/>
                  </a:solidFill>
                  <a:latin typeface="Aileron Bold" panose="020B0604020202020204" charset="0"/>
                </a:rPr>
                <a:t>CALL OUT FOR APPLICATIONS IS RELEASED TO ORGANIZATIONS &amp; FIRST NATIONS</a:t>
              </a:r>
            </a:p>
          </p:txBody>
        </p:sp>
        <p:sp>
          <p:nvSpPr>
            <p:cNvPr id="32" name="TextBox 32"/>
            <p:cNvSpPr txBox="1"/>
            <p:nvPr/>
          </p:nvSpPr>
          <p:spPr>
            <a:xfrm>
              <a:off x="1565573" y="2866411"/>
              <a:ext cx="2548707" cy="1076535"/>
            </a:xfrm>
            <a:prstGeom prst="rect">
              <a:avLst/>
            </a:prstGeom>
          </p:spPr>
          <p:txBody>
            <a:bodyPr lIns="0" tIns="0" rIns="0" bIns="0" rtlCol="0" anchor="t">
              <a:spAutoFit/>
            </a:bodyPr>
            <a:lstStyle/>
            <a:p>
              <a:pPr algn="ctr">
                <a:lnSpc>
                  <a:spcPts val="1557"/>
                </a:lnSpc>
              </a:pPr>
              <a:r>
                <a:rPr lang="en-US" sz="1287" dirty="0">
                  <a:solidFill>
                    <a:srgbClr val="51823B"/>
                  </a:solidFill>
                  <a:latin typeface="Aileron Bold" panose="020B0604020202020204" charset="0"/>
                </a:rPr>
                <a:t>CO-DEVELOPMENT PHASE ENDS -CONSULTATION PLAN IS RELEASED</a:t>
              </a:r>
            </a:p>
          </p:txBody>
        </p:sp>
      </p:grpSp>
      <p:grpSp>
        <p:nvGrpSpPr>
          <p:cNvPr id="33" name="Group 33"/>
          <p:cNvGrpSpPr/>
          <p:nvPr/>
        </p:nvGrpSpPr>
        <p:grpSpPr>
          <a:xfrm>
            <a:off x="13159899" y="3040148"/>
            <a:ext cx="2319785" cy="3956520"/>
            <a:chOff x="0" y="0"/>
            <a:chExt cx="3093047" cy="5275361"/>
          </a:xfrm>
        </p:grpSpPr>
        <p:sp>
          <p:nvSpPr>
            <p:cNvPr id="34" name="AutoShape 34"/>
            <p:cNvSpPr/>
            <p:nvPr/>
          </p:nvSpPr>
          <p:spPr>
            <a:xfrm flipV="1">
              <a:off x="1546524" y="2279810"/>
              <a:ext cx="15640" cy="1590344"/>
            </a:xfrm>
            <a:prstGeom prst="line">
              <a:avLst/>
            </a:prstGeom>
            <a:ln w="38100" cap="flat">
              <a:solidFill>
                <a:srgbClr val="191919"/>
              </a:solidFill>
              <a:prstDash val="solid"/>
              <a:headEnd type="none" w="sm" len="sm"/>
              <a:tailEnd type="none" w="sm" len="sm"/>
            </a:ln>
          </p:spPr>
        </p:sp>
        <p:grpSp>
          <p:nvGrpSpPr>
            <p:cNvPr id="35" name="Group 35"/>
            <p:cNvGrpSpPr/>
            <p:nvPr/>
          </p:nvGrpSpPr>
          <p:grpSpPr>
            <a:xfrm>
              <a:off x="490726" y="0"/>
              <a:ext cx="2111595" cy="2111595"/>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6A50"/>
              </a:solidFill>
            </p:spPr>
          </p:sp>
          <p:sp>
            <p:nvSpPr>
              <p:cNvPr id="37" name="TextBox 37"/>
              <p:cNvSpPr txBox="1"/>
              <p:nvPr/>
            </p:nvSpPr>
            <p:spPr>
              <a:xfrm>
                <a:off x="76200" y="38100"/>
                <a:ext cx="660400" cy="698500"/>
              </a:xfrm>
              <a:prstGeom prst="rect">
                <a:avLst/>
              </a:prstGeom>
            </p:spPr>
            <p:txBody>
              <a:bodyPr lIns="43911" tIns="43911" rIns="43911" bIns="43911" rtlCol="0" anchor="ctr"/>
              <a:lstStyle/>
              <a:p>
                <a:pPr algn="ctr">
                  <a:lnSpc>
                    <a:spcPts val="1608"/>
                  </a:lnSpc>
                </a:pPr>
                <a:endParaRPr>
                  <a:latin typeface="Aileron Bold" panose="020B0604020202020204" charset="0"/>
                </a:endParaRPr>
              </a:p>
            </p:txBody>
          </p:sp>
        </p:grpSp>
        <p:sp>
          <p:nvSpPr>
            <p:cNvPr id="38" name="TextBox 38"/>
            <p:cNvSpPr txBox="1"/>
            <p:nvPr/>
          </p:nvSpPr>
          <p:spPr>
            <a:xfrm>
              <a:off x="566900" y="450681"/>
              <a:ext cx="1959244" cy="1194943"/>
            </a:xfrm>
            <a:prstGeom prst="rect">
              <a:avLst/>
            </a:prstGeom>
          </p:spPr>
          <p:txBody>
            <a:bodyPr lIns="0" tIns="0" rIns="0" bIns="0" rtlCol="0" anchor="t">
              <a:spAutoFit/>
            </a:bodyPr>
            <a:lstStyle/>
            <a:p>
              <a:pPr marL="0" lvl="0" indent="0" algn="ctr">
                <a:lnSpc>
                  <a:spcPts val="2399"/>
                </a:lnSpc>
                <a:spcBef>
                  <a:spcPct val="0"/>
                </a:spcBef>
              </a:pPr>
              <a:r>
                <a:rPr lang="en-US" sz="1689" spc="168" dirty="0">
                  <a:solidFill>
                    <a:srgbClr val="1A1A1A"/>
                  </a:solidFill>
                  <a:latin typeface="Aileron Bold" panose="020B0604020202020204" charset="0"/>
                </a:rPr>
                <a:t>LATE SUMMER 2024</a:t>
              </a:r>
            </a:p>
          </p:txBody>
        </p:sp>
        <p:sp>
          <p:nvSpPr>
            <p:cNvPr id="39" name="TextBox 39"/>
            <p:cNvSpPr txBox="1"/>
            <p:nvPr/>
          </p:nvSpPr>
          <p:spPr>
            <a:xfrm>
              <a:off x="0" y="4198826"/>
              <a:ext cx="3093047" cy="1076535"/>
            </a:xfrm>
            <a:prstGeom prst="rect">
              <a:avLst/>
            </a:prstGeom>
          </p:spPr>
          <p:txBody>
            <a:bodyPr lIns="0" tIns="0" rIns="0" bIns="0" rtlCol="0" anchor="t">
              <a:spAutoFit/>
            </a:bodyPr>
            <a:lstStyle/>
            <a:p>
              <a:pPr algn="ctr">
                <a:lnSpc>
                  <a:spcPts val="1557"/>
                </a:lnSpc>
              </a:pPr>
              <a:r>
                <a:rPr lang="en-US" sz="1287" dirty="0">
                  <a:solidFill>
                    <a:srgbClr val="51823B"/>
                  </a:solidFill>
                  <a:latin typeface="Aileron Bold" panose="020B0604020202020204" charset="0"/>
                </a:rPr>
                <a:t>CONSULTATION EVENTS AND ACTIVITY PLANNING - INFORMATION SESSIONS CONTINUE</a:t>
              </a:r>
            </a:p>
          </p:txBody>
        </p:sp>
      </p:grpSp>
      <p:sp>
        <p:nvSpPr>
          <p:cNvPr id="40" name="AutoShape 40"/>
          <p:cNvSpPr/>
          <p:nvPr/>
        </p:nvSpPr>
        <p:spPr>
          <a:xfrm flipV="1">
            <a:off x="3512833" y="4749638"/>
            <a:ext cx="11730" cy="1192758"/>
          </a:xfrm>
          <a:prstGeom prst="line">
            <a:avLst/>
          </a:prstGeom>
          <a:ln w="28575" cap="flat">
            <a:solidFill>
              <a:srgbClr val="191919"/>
            </a:solidFill>
            <a:prstDash val="solid"/>
            <a:headEnd type="none" w="sm" len="sm"/>
            <a:tailEnd type="none" w="sm" len="sm"/>
          </a:ln>
        </p:spPr>
      </p:sp>
      <p:grpSp>
        <p:nvGrpSpPr>
          <p:cNvPr id="41" name="Group 41"/>
          <p:cNvGrpSpPr/>
          <p:nvPr/>
        </p:nvGrpSpPr>
        <p:grpSpPr>
          <a:xfrm>
            <a:off x="386405" y="3040148"/>
            <a:ext cx="1966536" cy="3181682"/>
            <a:chOff x="0" y="0"/>
            <a:chExt cx="2622048" cy="4242242"/>
          </a:xfrm>
        </p:grpSpPr>
        <p:grpSp>
          <p:nvGrpSpPr>
            <p:cNvPr id="42" name="Group 42"/>
            <p:cNvGrpSpPr/>
            <p:nvPr/>
          </p:nvGrpSpPr>
          <p:grpSpPr>
            <a:xfrm>
              <a:off x="315556" y="0"/>
              <a:ext cx="2111595" cy="2111595"/>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9583"/>
              </a:solidFill>
            </p:spPr>
          </p:sp>
          <p:sp>
            <p:nvSpPr>
              <p:cNvPr id="44" name="TextBox 44"/>
              <p:cNvSpPr txBox="1"/>
              <p:nvPr/>
            </p:nvSpPr>
            <p:spPr>
              <a:xfrm>
                <a:off x="76200" y="38100"/>
                <a:ext cx="660400" cy="698500"/>
              </a:xfrm>
              <a:prstGeom prst="rect">
                <a:avLst/>
              </a:prstGeom>
            </p:spPr>
            <p:txBody>
              <a:bodyPr lIns="43911" tIns="43911" rIns="43911" bIns="43911" rtlCol="0" anchor="ctr"/>
              <a:lstStyle/>
              <a:p>
                <a:pPr algn="ctr">
                  <a:lnSpc>
                    <a:spcPts val="1608"/>
                  </a:lnSpc>
                </a:pPr>
                <a:endParaRPr>
                  <a:latin typeface="Aileron Bold" panose="020B0604020202020204" charset="0"/>
                </a:endParaRPr>
              </a:p>
            </p:txBody>
          </p:sp>
        </p:grpSp>
        <p:sp>
          <p:nvSpPr>
            <p:cNvPr id="45" name="AutoShape 45"/>
            <p:cNvSpPr/>
            <p:nvPr/>
          </p:nvSpPr>
          <p:spPr>
            <a:xfrm flipV="1">
              <a:off x="1355713" y="2299888"/>
              <a:ext cx="0" cy="412931"/>
            </a:xfrm>
            <a:prstGeom prst="line">
              <a:avLst/>
            </a:prstGeom>
            <a:ln w="38100" cap="flat">
              <a:solidFill>
                <a:srgbClr val="191919"/>
              </a:solidFill>
              <a:prstDash val="solid"/>
              <a:headEnd type="none" w="sm" len="sm"/>
              <a:tailEnd type="none" w="sm" len="sm"/>
            </a:ln>
          </p:spPr>
        </p:sp>
        <p:sp>
          <p:nvSpPr>
            <p:cNvPr id="46" name="TextBox 46"/>
            <p:cNvSpPr txBox="1"/>
            <p:nvPr/>
          </p:nvSpPr>
          <p:spPr>
            <a:xfrm>
              <a:off x="391732" y="668905"/>
              <a:ext cx="1959244" cy="786206"/>
            </a:xfrm>
            <a:prstGeom prst="rect">
              <a:avLst/>
            </a:prstGeom>
          </p:spPr>
          <p:txBody>
            <a:bodyPr lIns="0" tIns="0" rIns="0" bIns="0" rtlCol="0" anchor="t">
              <a:spAutoFit/>
            </a:bodyPr>
            <a:lstStyle/>
            <a:p>
              <a:pPr marL="0" lvl="0" indent="0" algn="ctr">
                <a:lnSpc>
                  <a:spcPts val="2399"/>
                </a:lnSpc>
                <a:spcBef>
                  <a:spcPct val="0"/>
                </a:spcBef>
              </a:pPr>
              <a:r>
                <a:rPr lang="en-US" sz="1689" spc="168" dirty="0">
                  <a:solidFill>
                    <a:srgbClr val="1A1A1A"/>
                  </a:solidFill>
                  <a:latin typeface="Aileron Bold" panose="020B0604020202020204" charset="0"/>
                </a:rPr>
                <a:t>MARCH 2023</a:t>
              </a:r>
            </a:p>
          </p:txBody>
        </p:sp>
        <p:sp>
          <p:nvSpPr>
            <p:cNvPr id="47" name="TextBox 47"/>
            <p:cNvSpPr txBox="1"/>
            <p:nvPr/>
          </p:nvSpPr>
          <p:spPr>
            <a:xfrm>
              <a:off x="0" y="2892129"/>
              <a:ext cx="2622048" cy="1350113"/>
            </a:xfrm>
            <a:prstGeom prst="rect">
              <a:avLst/>
            </a:prstGeom>
          </p:spPr>
          <p:txBody>
            <a:bodyPr lIns="0" tIns="0" rIns="0" bIns="0" rtlCol="0" anchor="t">
              <a:spAutoFit/>
            </a:bodyPr>
            <a:lstStyle/>
            <a:p>
              <a:pPr algn="ctr">
                <a:lnSpc>
                  <a:spcPts val="1557"/>
                </a:lnSpc>
              </a:pPr>
              <a:r>
                <a:rPr lang="en-US" sz="1287" dirty="0">
                  <a:solidFill>
                    <a:srgbClr val="51823B"/>
                  </a:solidFill>
                  <a:latin typeface="Aileron Bold" panose="020B0604020202020204" charset="0"/>
                </a:rPr>
                <a:t>MINISTER OF ISC COMMITS TO LAUNCHING A COLLABORATIVE PROCESS </a:t>
              </a:r>
            </a:p>
          </p:txBody>
        </p:sp>
      </p:grpSp>
      <p:grpSp>
        <p:nvGrpSpPr>
          <p:cNvPr id="48" name="Group 48"/>
          <p:cNvGrpSpPr/>
          <p:nvPr/>
        </p:nvGrpSpPr>
        <p:grpSpPr>
          <a:xfrm>
            <a:off x="2352941" y="3019688"/>
            <a:ext cx="2319785" cy="3976981"/>
            <a:chOff x="0" y="0"/>
            <a:chExt cx="3093047" cy="5302640"/>
          </a:xfrm>
        </p:grpSpPr>
        <p:grpSp>
          <p:nvGrpSpPr>
            <p:cNvPr id="49" name="Group 49"/>
            <p:cNvGrpSpPr/>
            <p:nvPr/>
          </p:nvGrpSpPr>
          <p:grpSpPr>
            <a:xfrm>
              <a:off x="537647" y="0"/>
              <a:ext cx="2111595" cy="2111595"/>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E2AA"/>
              </a:solidFill>
            </p:spPr>
          </p:sp>
          <p:sp>
            <p:nvSpPr>
              <p:cNvPr id="51" name="TextBox 51"/>
              <p:cNvSpPr txBox="1"/>
              <p:nvPr/>
            </p:nvSpPr>
            <p:spPr>
              <a:xfrm>
                <a:off x="76200" y="38100"/>
                <a:ext cx="660400" cy="698500"/>
              </a:xfrm>
              <a:prstGeom prst="rect">
                <a:avLst/>
              </a:prstGeom>
            </p:spPr>
            <p:txBody>
              <a:bodyPr lIns="43911" tIns="43911" rIns="43911" bIns="43911" rtlCol="0" anchor="ctr"/>
              <a:lstStyle/>
              <a:p>
                <a:pPr algn="ctr">
                  <a:lnSpc>
                    <a:spcPts val="1608"/>
                  </a:lnSpc>
                </a:pPr>
                <a:endParaRPr>
                  <a:latin typeface="Aileron Bold" panose="020B0604020202020204" charset="0"/>
                </a:endParaRPr>
              </a:p>
            </p:txBody>
          </p:sp>
        </p:grpSp>
        <p:sp>
          <p:nvSpPr>
            <p:cNvPr id="52" name="TextBox 52"/>
            <p:cNvSpPr txBox="1"/>
            <p:nvPr/>
          </p:nvSpPr>
          <p:spPr>
            <a:xfrm>
              <a:off x="613823" y="675618"/>
              <a:ext cx="1959244" cy="786206"/>
            </a:xfrm>
            <a:prstGeom prst="rect">
              <a:avLst/>
            </a:prstGeom>
          </p:spPr>
          <p:txBody>
            <a:bodyPr lIns="0" tIns="0" rIns="0" bIns="0" rtlCol="0" anchor="t">
              <a:spAutoFit/>
            </a:bodyPr>
            <a:lstStyle/>
            <a:p>
              <a:pPr algn="ctr">
                <a:lnSpc>
                  <a:spcPts val="2399"/>
                </a:lnSpc>
              </a:pPr>
              <a:r>
                <a:rPr lang="en-US" sz="1689" spc="168" dirty="0">
                  <a:solidFill>
                    <a:srgbClr val="1A1A1A"/>
                  </a:solidFill>
                  <a:latin typeface="Aileron Bold" panose="020B0604020202020204" charset="0"/>
                </a:rPr>
                <a:t>JULY</a:t>
              </a:r>
            </a:p>
            <a:p>
              <a:pPr marL="0" lvl="0" indent="0" algn="ctr">
                <a:lnSpc>
                  <a:spcPts val="2399"/>
                </a:lnSpc>
                <a:spcBef>
                  <a:spcPct val="0"/>
                </a:spcBef>
              </a:pPr>
              <a:r>
                <a:rPr lang="en-US" sz="1689" spc="168" dirty="0">
                  <a:solidFill>
                    <a:srgbClr val="1A1A1A"/>
                  </a:solidFill>
                  <a:latin typeface="Aileron Bold" panose="020B0604020202020204" charset="0"/>
                </a:rPr>
                <a:t> 2023</a:t>
              </a:r>
            </a:p>
          </p:txBody>
        </p:sp>
        <p:sp>
          <p:nvSpPr>
            <p:cNvPr id="53" name="TextBox 53"/>
            <p:cNvSpPr txBox="1"/>
            <p:nvPr/>
          </p:nvSpPr>
          <p:spPr>
            <a:xfrm>
              <a:off x="0" y="4226105"/>
              <a:ext cx="3093047" cy="1076535"/>
            </a:xfrm>
            <a:prstGeom prst="rect">
              <a:avLst/>
            </a:prstGeom>
          </p:spPr>
          <p:txBody>
            <a:bodyPr lIns="0" tIns="0" rIns="0" bIns="0" rtlCol="0" anchor="t">
              <a:spAutoFit/>
            </a:bodyPr>
            <a:lstStyle/>
            <a:p>
              <a:pPr algn="ctr">
                <a:lnSpc>
                  <a:spcPts val="1557"/>
                </a:lnSpc>
              </a:pPr>
              <a:r>
                <a:rPr lang="en-US" sz="1287" dirty="0">
                  <a:solidFill>
                    <a:srgbClr val="51823B"/>
                  </a:solidFill>
                  <a:latin typeface="Aileron Bold" panose="020B0604020202020204" charset="0"/>
                </a:rPr>
                <a:t>INVITATIONS DISTRIBUTED TO PARTNERS INVITED TO THE INDIGENOUS ADVISORY PROCESS</a:t>
              </a:r>
            </a:p>
          </p:txBody>
        </p:sp>
      </p:grpSp>
      <p:grpSp>
        <p:nvGrpSpPr>
          <p:cNvPr id="56" name="Group 56"/>
          <p:cNvGrpSpPr/>
          <p:nvPr/>
        </p:nvGrpSpPr>
        <p:grpSpPr>
          <a:xfrm>
            <a:off x="15765655" y="3019688"/>
            <a:ext cx="2176371" cy="4674486"/>
            <a:chOff x="1222809" y="0"/>
            <a:chExt cx="2901828" cy="6232648"/>
          </a:xfrm>
        </p:grpSpPr>
        <p:grpSp>
          <p:nvGrpSpPr>
            <p:cNvPr id="57" name="Group 57"/>
            <p:cNvGrpSpPr/>
            <p:nvPr/>
          </p:nvGrpSpPr>
          <p:grpSpPr>
            <a:xfrm>
              <a:off x="1622566" y="0"/>
              <a:ext cx="2111595" cy="2111595"/>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CF71"/>
              </a:solidFill>
            </p:spPr>
          </p:sp>
          <p:sp>
            <p:nvSpPr>
              <p:cNvPr id="59" name="TextBox 59"/>
              <p:cNvSpPr txBox="1"/>
              <p:nvPr/>
            </p:nvSpPr>
            <p:spPr>
              <a:xfrm>
                <a:off x="76200" y="38100"/>
                <a:ext cx="660400" cy="698500"/>
              </a:xfrm>
              <a:prstGeom prst="rect">
                <a:avLst/>
              </a:prstGeom>
            </p:spPr>
            <p:txBody>
              <a:bodyPr lIns="43911" tIns="43911" rIns="43911" bIns="43911" rtlCol="0" anchor="ctr"/>
              <a:lstStyle/>
              <a:p>
                <a:pPr algn="ctr">
                  <a:lnSpc>
                    <a:spcPts val="1608"/>
                  </a:lnSpc>
                </a:pPr>
                <a:endParaRPr/>
              </a:p>
            </p:txBody>
          </p:sp>
        </p:grpSp>
        <p:sp>
          <p:nvSpPr>
            <p:cNvPr id="61" name="TextBox 61"/>
            <p:cNvSpPr txBox="1"/>
            <p:nvPr/>
          </p:nvSpPr>
          <p:spPr>
            <a:xfrm>
              <a:off x="1694103" y="655947"/>
              <a:ext cx="1959244" cy="816160"/>
            </a:xfrm>
            <a:prstGeom prst="rect">
              <a:avLst/>
            </a:prstGeom>
          </p:spPr>
          <p:txBody>
            <a:bodyPr lIns="0" tIns="0" rIns="0" bIns="0" rtlCol="0" anchor="t">
              <a:spAutoFit/>
            </a:bodyPr>
            <a:lstStyle/>
            <a:p>
              <a:pPr algn="ctr">
                <a:lnSpc>
                  <a:spcPts val="2535"/>
                </a:lnSpc>
              </a:pPr>
              <a:r>
                <a:rPr lang="en-US" sz="1690" spc="178" dirty="0">
                  <a:solidFill>
                    <a:srgbClr val="1A1A1A"/>
                  </a:solidFill>
                  <a:latin typeface="Aileron Bold" panose="020B0604020202020204" charset="0"/>
                </a:rPr>
                <a:t>FALL</a:t>
              </a:r>
            </a:p>
            <a:p>
              <a:pPr marL="0" lvl="0" indent="0" algn="ctr">
                <a:lnSpc>
                  <a:spcPts val="2535"/>
                </a:lnSpc>
                <a:spcBef>
                  <a:spcPct val="0"/>
                </a:spcBef>
              </a:pPr>
              <a:r>
                <a:rPr lang="en-US" sz="1690" spc="178" dirty="0">
                  <a:solidFill>
                    <a:srgbClr val="1A1A1A"/>
                  </a:solidFill>
                  <a:latin typeface="Aileron Bold" panose="020B0604020202020204" charset="0"/>
                </a:rPr>
                <a:t>2024</a:t>
              </a:r>
            </a:p>
          </p:txBody>
        </p:sp>
        <p:sp>
          <p:nvSpPr>
            <p:cNvPr id="62" name="TextBox 62"/>
            <p:cNvSpPr txBox="1"/>
            <p:nvPr/>
          </p:nvSpPr>
          <p:spPr>
            <a:xfrm>
              <a:off x="1222809" y="5429693"/>
              <a:ext cx="2901828" cy="802955"/>
            </a:xfrm>
            <a:prstGeom prst="rect">
              <a:avLst/>
            </a:prstGeom>
          </p:spPr>
          <p:txBody>
            <a:bodyPr lIns="0" tIns="0" rIns="0" bIns="0" rtlCol="0" anchor="t">
              <a:spAutoFit/>
            </a:bodyPr>
            <a:lstStyle/>
            <a:p>
              <a:pPr algn="ctr">
                <a:lnSpc>
                  <a:spcPts val="1557"/>
                </a:lnSpc>
              </a:pPr>
              <a:r>
                <a:rPr lang="en-US" sz="1287" dirty="0">
                  <a:solidFill>
                    <a:srgbClr val="51823B"/>
                  </a:solidFill>
                  <a:latin typeface="Aileron Bold" panose="020B0604020202020204" charset="0"/>
                </a:rPr>
                <a:t>PUBLIC LAUNCH OF THE CONSULTATION EVENTS AND ACTIVITIES PHASE</a:t>
              </a:r>
            </a:p>
          </p:txBody>
        </p:sp>
        <p:sp>
          <p:nvSpPr>
            <p:cNvPr id="64" name="AutoShape 64"/>
            <p:cNvSpPr/>
            <p:nvPr/>
          </p:nvSpPr>
          <p:spPr>
            <a:xfrm flipH="1" flipV="1">
              <a:off x="2654673" y="2332165"/>
              <a:ext cx="19049" cy="2970475"/>
            </a:xfrm>
            <a:prstGeom prst="line">
              <a:avLst/>
            </a:prstGeom>
            <a:ln w="38100" cap="flat">
              <a:solidFill>
                <a:srgbClr val="191919"/>
              </a:solidFill>
              <a:prstDash val="solid"/>
              <a:headEnd type="none" w="sm" len="sm"/>
              <a:tailEnd type="none" w="sm" len="sm"/>
            </a:ln>
          </p:spPr>
        </p:sp>
      </p:grpSp>
      <p:sp>
        <p:nvSpPr>
          <p:cNvPr id="65" name="Freeform 9">
            <a:extLst>
              <a:ext uri="{FF2B5EF4-FFF2-40B4-BE49-F238E27FC236}">
                <a16:creationId xmlns:a16="http://schemas.microsoft.com/office/drawing/2014/main" id="{F0A25C21-48C5-B6F5-9006-B5FFB80A9EB6}"/>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2"/>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0" y="923925"/>
            <a:ext cx="18288000" cy="933450"/>
          </a:xfrm>
          <a:prstGeom prst="rect">
            <a:avLst/>
          </a:prstGeom>
        </p:spPr>
        <p:txBody>
          <a:bodyPr lIns="0" tIns="0" rIns="0" bIns="0" rtlCol="0" anchor="t">
            <a:spAutoFit/>
          </a:bodyPr>
          <a:lstStyle/>
          <a:p>
            <a:pPr algn="ctr">
              <a:lnSpc>
                <a:spcPts val="6599"/>
              </a:lnSpc>
            </a:pPr>
            <a:r>
              <a:rPr lang="en-US" sz="5499">
                <a:solidFill>
                  <a:srgbClr val="51823B"/>
                </a:solidFill>
                <a:latin typeface="Arial Bold"/>
              </a:rPr>
              <a:t>Engage and Participate: Ways to Get Involved</a:t>
            </a:r>
          </a:p>
        </p:txBody>
      </p:sp>
      <p:sp>
        <p:nvSpPr>
          <p:cNvPr id="4" name="TextBox 4"/>
          <p:cNvSpPr txBox="1"/>
          <p:nvPr/>
        </p:nvSpPr>
        <p:spPr>
          <a:xfrm>
            <a:off x="2554995" y="2911875"/>
            <a:ext cx="9199649" cy="1498277"/>
          </a:xfrm>
          <a:prstGeom prst="rect">
            <a:avLst/>
          </a:prstGeom>
        </p:spPr>
        <p:txBody>
          <a:bodyPr lIns="0" tIns="0" rIns="0" bIns="0" rtlCol="0" anchor="t">
            <a:spAutoFit/>
          </a:bodyPr>
          <a:lstStyle/>
          <a:p>
            <a:pPr algn="l">
              <a:lnSpc>
                <a:spcPts val="3966"/>
              </a:lnSpc>
            </a:pPr>
            <a:r>
              <a:rPr lang="en-US" sz="3449">
                <a:solidFill>
                  <a:srgbClr val="030303"/>
                </a:solidFill>
                <a:latin typeface="Aileron Bold"/>
              </a:rPr>
              <a:t>Stay connected with updates and engagement opportunities by visiting the Indigenous Services Canada website.</a:t>
            </a:r>
          </a:p>
        </p:txBody>
      </p:sp>
      <p:sp>
        <p:nvSpPr>
          <p:cNvPr id="6" name="TextBox 6"/>
          <p:cNvSpPr txBox="1"/>
          <p:nvPr/>
        </p:nvSpPr>
        <p:spPr>
          <a:xfrm>
            <a:off x="2554995" y="4817537"/>
            <a:ext cx="8742385" cy="1993577"/>
          </a:xfrm>
          <a:prstGeom prst="rect">
            <a:avLst/>
          </a:prstGeom>
        </p:spPr>
        <p:txBody>
          <a:bodyPr lIns="0" tIns="0" rIns="0" bIns="0" rtlCol="0" anchor="t">
            <a:spAutoFit/>
          </a:bodyPr>
          <a:lstStyle/>
          <a:p>
            <a:pPr algn="l">
              <a:lnSpc>
                <a:spcPts val="3966"/>
              </a:lnSpc>
            </a:pPr>
            <a:r>
              <a:rPr lang="en-US" sz="3449">
                <a:solidFill>
                  <a:srgbClr val="030303"/>
                </a:solidFill>
                <a:latin typeface="Aileron Bold"/>
              </a:rPr>
              <a:t>For inquiries, guidance, or support, please contact us at:</a:t>
            </a:r>
          </a:p>
          <a:p>
            <a:pPr algn="l">
              <a:lnSpc>
                <a:spcPts val="3966"/>
              </a:lnSpc>
            </a:pPr>
            <a:r>
              <a:rPr lang="en-US" sz="3449" u="sng">
                <a:solidFill>
                  <a:srgbClr val="567BB6"/>
                </a:solidFill>
                <a:latin typeface="Aileron Bold"/>
                <a:hlinkClick r:id="rId2" tooltip="mailto:Reforme-de-linscription-Registration-Reform@sac-isc.gc.ca"/>
              </a:rPr>
              <a:t>Reforme-de-linscription-Registration-Reform@sac-isc.gc.ca</a:t>
            </a:r>
          </a:p>
        </p:txBody>
      </p:sp>
      <p:sp>
        <p:nvSpPr>
          <p:cNvPr id="5" name="Freeform 8">
            <a:extLst>
              <a:ext uri="{FF2B5EF4-FFF2-40B4-BE49-F238E27FC236}">
                <a16:creationId xmlns:a16="http://schemas.microsoft.com/office/drawing/2014/main" id="{6F6BC0A0-DE08-33AA-748F-DA3ADA32D3C5}"/>
              </a:ext>
            </a:extLst>
          </p:cNvPr>
          <p:cNvSpPr/>
          <p:nvPr/>
        </p:nvSpPr>
        <p:spPr>
          <a:xfrm flipH="1">
            <a:off x="9726576" y="5444758"/>
            <a:ext cx="8656674" cy="4842242"/>
          </a:xfrm>
          <a:custGeom>
            <a:avLst/>
            <a:gdLst/>
            <a:ahLst/>
            <a:cxnLst/>
            <a:rect l="l" t="t" r="r" b="b"/>
            <a:pathLst>
              <a:path w="8656674" h="4842242">
                <a:moveTo>
                  <a:pt x="8656674" y="0"/>
                </a:moveTo>
                <a:lnTo>
                  <a:pt x="0" y="0"/>
                </a:lnTo>
                <a:lnTo>
                  <a:pt x="0" y="4842242"/>
                </a:lnTo>
                <a:lnTo>
                  <a:pt x="8656674" y="4842242"/>
                </a:lnTo>
                <a:lnTo>
                  <a:pt x="8656674" y="0"/>
                </a:lnTo>
                <a:close/>
              </a:path>
            </a:pathLst>
          </a:custGeom>
          <a:blipFill>
            <a:blip r:embed="rId3"/>
            <a:stretch>
              <a:fillRect l="-1969" r="-1969" b="-1986"/>
            </a:stretch>
          </a:blipFill>
        </p:spPr>
      </p:sp>
      <p:sp>
        <p:nvSpPr>
          <p:cNvPr id="2" name="Freeform 2"/>
          <p:cNvSpPr/>
          <p:nvPr/>
        </p:nvSpPr>
        <p:spPr>
          <a:xfrm>
            <a:off x="11850503" y="3007168"/>
            <a:ext cx="4039644" cy="4003248"/>
          </a:xfrm>
          <a:custGeom>
            <a:avLst/>
            <a:gdLst/>
            <a:ahLst/>
            <a:cxnLst/>
            <a:rect l="l" t="t" r="r" b="b"/>
            <a:pathLst>
              <a:path w="4039644" h="4003248">
                <a:moveTo>
                  <a:pt x="0" y="0"/>
                </a:moveTo>
                <a:lnTo>
                  <a:pt x="4039644" y="0"/>
                </a:lnTo>
                <a:lnTo>
                  <a:pt x="4039644" y="4003249"/>
                </a:lnTo>
                <a:lnTo>
                  <a:pt x="0" y="4003249"/>
                </a:lnTo>
                <a:lnTo>
                  <a:pt x="0" y="0"/>
                </a:lnTo>
                <a:close/>
              </a:path>
            </a:pathLst>
          </a:custGeom>
          <a:blipFill>
            <a:blip r:embed="rId4"/>
            <a:stretch>
              <a:fillRect l="-811" r="-811"/>
            </a:stretch>
          </a:blipFill>
        </p:spPr>
      </p:sp>
      <p:sp>
        <p:nvSpPr>
          <p:cNvPr id="9" name="Freeform 9">
            <a:extLst>
              <a:ext uri="{FF2B5EF4-FFF2-40B4-BE49-F238E27FC236}">
                <a16:creationId xmlns:a16="http://schemas.microsoft.com/office/drawing/2014/main" id="{15EC12AB-A2AE-AD30-2065-BF5E8D104660}"/>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02104" y="2762703"/>
            <a:ext cx="5509924" cy="5509924"/>
          </a:xfrm>
          <a:custGeom>
            <a:avLst/>
            <a:gdLst/>
            <a:ahLst/>
            <a:cxnLst/>
            <a:rect l="l" t="t" r="r" b="b"/>
            <a:pathLst>
              <a:path w="5509924" h="5509924">
                <a:moveTo>
                  <a:pt x="0" y="0"/>
                </a:moveTo>
                <a:lnTo>
                  <a:pt x="5509923" y="0"/>
                </a:lnTo>
                <a:lnTo>
                  <a:pt x="5509923" y="5509924"/>
                </a:lnTo>
                <a:lnTo>
                  <a:pt x="0" y="5509924"/>
                </a:lnTo>
                <a:lnTo>
                  <a:pt x="0" y="0"/>
                </a:lnTo>
                <a:close/>
              </a:path>
            </a:pathLst>
          </a:custGeom>
          <a:blipFill>
            <a:blip r:embed="rId2">
              <a:alphaModFix amt="61000"/>
              <a:extLst>
                <a:ext uri="{96DAC541-7B7A-43D3-8B79-37D633B846F1}">
                  <asvg:svgBlip xmlns:asvg="http://schemas.microsoft.com/office/drawing/2016/SVG/main" r:embed="rId3"/>
                </a:ext>
              </a:extLst>
            </a:blip>
            <a:stretch>
              <a:fillRect/>
            </a:stretch>
          </a:blipFill>
        </p:spPr>
      </p:sp>
      <p:sp>
        <p:nvSpPr>
          <p:cNvPr id="3" name="Freeform 3"/>
          <p:cNvSpPr/>
          <p:nvPr/>
        </p:nvSpPr>
        <p:spPr>
          <a:xfrm rot="-177591">
            <a:off x="5788808" y="7981021"/>
            <a:ext cx="12577784" cy="2719096"/>
          </a:xfrm>
          <a:custGeom>
            <a:avLst/>
            <a:gdLst/>
            <a:ahLst/>
            <a:cxnLst/>
            <a:rect l="l" t="t" r="r" b="b"/>
            <a:pathLst>
              <a:path w="14826954" h="2872722">
                <a:moveTo>
                  <a:pt x="0" y="0"/>
                </a:moveTo>
                <a:lnTo>
                  <a:pt x="14826954" y="0"/>
                </a:lnTo>
                <a:lnTo>
                  <a:pt x="14826954" y="2872722"/>
                </a:lnTo>
                <a:lnTo>
                  <a:pt x="0" y="2872722"/>
                </a:lnTo>
                <a:lnTo>
                  <a:pt x="0" y="0"/>
                </a:lnTo>
                <a:close/>
              </a:path>
            </a:pathLst>
          </a:custGeom>
          <a:blipFill>
            <a:blip r:embed="rId4">
              <a:alphaModFix amt="63000"/>
              <a:extLst>
                <a:ext uri="{96DAC541-7B7A-43D3-8B79-37D633B846F1}">
                  <asvg:svgBlip xmlns:asvg="http://schemas.microsoft.com/office/drawing/2016/SVG/main" r:embed="rId5"/>
                </a:ext>
              </a:extLst>
            </a:blip>
            <a:stretch>
              <a:fillRect l="-4648" t="-868" r="-13233" b="-4782"/>
            </a:stretch>
          </a:blipFill>
        </p:spPr>
      </p:sp>
      <p:sp>
        <p:nvSpPr>
          <p:cNvPr id="5" name="Freeform 5"/>
          <p:cNvSpPr/>
          <p:nvPr/>
        </p:nvSpPr>
        <p:spPr>
          <a:xfrm>
            <a:off x="2021122" y="2116396"/>
            <a:ext cx="6241451" cy="6054207"/>
          </a:xfrm>
          <a:custGeom>
            <a:avLst/>
            <a:gdLst/>
            <a:ahLst/>
            <a:cxnLst/>
            <a:rect l="l" t="t" r="r" b="b"/>
            <a:pathLst>
              <a:path w="6241451" h="6054207">
                <a:moveTo>
                  <a:pt x="0" y="0"/>
                </a:moveTo>
                <a:lnTo>
                  <a:pt x="6241450" y="0"/>
                </a:lnTo>
                <a:lnTo>
                  <a:pt x="6241450" y="6054208"/>
                </a:lnTo>
                <a:lnTo>
                  <a:pt x="0" y="6054208"/>
                </a:lnTo>
                <a:lnTo>
                  <a:pt x="0" y="0"/>
                </a:lnTo>
                <a:close/>
              </a:path>
            </a:pathLst>
          </a:custGeom>
          <a:blipFill>
            <a:blip r:embed="rId6">
              <a:alphaModFix amt="72000"/>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9908972" y="4667959"/>
            <a:ext cx="3628947" cy="362894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31572" b="-30259"/>
              </a:stretch>
            </a:blipFill>
          </p:spPr>
        </p:sp>
      </p:grpSp>
      <p:grpSp>
        <p:nvGrpSpPr>
          <p:cNvPr id="8" name="Group 8"/>
          <p:cNvGrpSpPr/>
          <p:nvPr/>
        </p:nvGrpSpPr>
        <p:grpSpPr>
          <a:xfrm>
            <a:off x="12948424" y="2452588"/>
            <a:ext cx="3628947" cy="362894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103769" t="-9716" r="-41001" b="-27966"/>
              </a:stretch>
            </a:blipFill>
          </p:spPr>
        </p:sp>
      </p:grpSp>
      <p:sp>
        <p:nvSpPr>
          <p:cNvPr id="10" name="TextBox 10"/>
          <p:cNvSpPr txBox="1"/>
          <p:nvPr/>
        </p:nvSpPr>
        <p:spPr>
          <a:xfrm>
            <a:off x="2675852" y="2247900"/>
            <a:ext cx="5448200" cy="787544"/>
          </a:xfrm>
          <a:prstGeom prst="rect">
            <a:avLst/>
          </a:prstGeom>
        </p:spPr>
        <p:txBody>
          <a:bodyPr lIns="0" tIns="0" rIns="0" bIns="0" rtlCol="0" anchor="t">
            <a:spAutoFit/>
          </a:bodyPr>
          <a:lstStyle/>
          <a:p>
            <a:pPr algn="l">
              <a:lnSpc>
                <a:spcPts val="2901"/>
              </a:lnSpc>
            </a:pPr>
            <a:r>
              <a:rPr lang="en-US" sz="2522" dirty="0">
                <a:solidFill>
                  <a:srgbClr val="1A1A1A"/>
                </a:solidFill>
                <a:latin typeface="Arial Bold"/>
              </a:rPr>
              <a:t>Clarify and review information in the Rights Holders Kit</a:t>
            </a:r>
          </a:p>
        </p:txBody>
      </p:sp>
      <p:sp>
        <p:nvSpPr>
          <p:cNvPr id="11" name="TextBox 11"/>
          <p:cNvSpPr txBox="1"/>
          <p:nvPr/>
        </p:nvSpPr>
        <p:spPr>
          <a:xfrm>
            <a:off x="2758091" y="3517756"/>
            <a:ext cx="5283722" cy="787544"/>
          </a:xfrm>
          <a:prstGeom prst="rect">
            <a:avLst/>
          </a:prstGeom>
        </p:spPr>
        <p:txBody>
          <a:bodyPr lIns="0" tIns="0" rIns="0" bIns="0" rtlCol="0" anchor="t">
            <a:spAutoFit/>
          </a:bodyPr>
          <a:lstStyle/>
          <a:p>
            <a:pPr algn="l">
              <a:lnSpc>
                <a:spcPts val="2901"/>
              </a:lnSpc>
            </a:pPr>
            <a:r>
              <a:rPr lang="en-US" sz="2522" dirty="0">
                <a:solidFill>
                  <a:srgbClr val="1A1A1A"/>
                </a:solidFill>
                <a:latin typeface="Arial Bold"/>
              </a:rPr>
              <a:t>Address questions and concerns raised by participants</a:t>
            </a:r>
          </a:p>
        </p:txBody>
      </p:sp>
      <p:sp>
        <p:nvSpPr>
          <p:cNvPr id="12" name="TextBox 12"/>
          <p:cNvSpPr txBox="1"/>
          <p:nvPr/>
        </p:nvSpPr>
        <p:spPr>
          <a:xfrm>
            <a:off x="2758091" y="4813156"/>
            <a:ext cx="5091466" cy="787544"/>
          </a:xfrm>
          <a:prstGeom prst="rect">
            <a:avLst/>
          </a:prstGeom>
        </p:spPr>
        <p:txBody>
          <a:bodyPr lIns="0" tIns="0" rIns="0" bIns="0" rtlCol="0" anchor="t">
            <a:spAutoFit/>
          </a:bodyPr>
          <a:lstStyle/>
          <a:p>
            <a:pPr algn="l">
              <a:lnSpc>
                <a:spcPts val="2901"/>
              </a:lnSpc>
            </a:pPr>
            <a:r>
              <a:rPr lang="en-US" sz="2522" dirty="0">
                <a:solidFill>
                  <a:srgbClr val="1A1A1A"/>
                </a:solidFill>
                <a:latin typeface="Arial Bold"/>
              </a:rPr>
              <a:t>Initiate discussions on key issues</a:t>
            </a:r>
          </a:p>
        </p:txBody>
      </p:sp>
      <p:sp>
        <p:nvSpPr>
          <p:cNvPr id="13" name="TextBox 13"/>
          <p:cNvSpPr txBox="1"/>
          <p:nvPr/>
        </p:nvSpPr>
        <p:spPr>
          <a:xfrm>
            <a:off x="2758091" y="6032356"/>
            <a:ext cx="5091466" cy="787544"/>
          </a:xfrm>
          <a:prstGeom prst="rect">
            <a:avLst/>
          </a:prstGeom>
        </p:spPr>
        <p:txBody>
          <a:bodyPr lIns="0" tIns="0" rIns="0" bIns="0" rtlCol="0" anchor="t">
            <a:spAutoFit/>
          </a:bodyPr>
          <a:lstStyle/>
          <a:p>
            <a:pPr algn="l">
              <a:lnSpc>
                <a:spcPts val="2901"/>
              </a:lnSpc>
            </a:pPr>
            <a:r>
              <a:rPr lang="en-US" sz="2522" dirty="0">
                <a:solidFill>
                  <a:srgbClr val="1A1A1A"/>
                </a:solidFill>
                <a:latin typeface="Arial Bold"/>
              </a:rPr>
              <a:t>Prepare rights holders for upcoming consultation</a:t>
            </a:r>
          </a:p>
        </p:txBody>
      </p:sp>
      <p:sp>
        <p:nvSpPr>
          <p:cNvPr id="14" name="TextBox 14"/>
          <p:cNvSpPr txBox="1"/>
          <p:nvPr/>
        </p:nvSpPr>
        <p:spPr>
          <a:xfrm>
            <a:off x="2854219" y="7277100"/>
            <a:ext cx="5091466" cy="787544"/>
          </a:xfrm>
          <a:prstGeom prst="rect">
            <a:avLst/>
          </a:prstGeom>
        </p:spPr>
        <p:txBody>
          <a:bodyPr lIns="0" tIns="0" rIns="0" bIns="0" rtlCol="0" anchor="t">
            <a:spAutoFit/>
          </a:bodyPr>
          <a:lstStyle/>
          <a:p>
            <a:pPr algn="l">
              <a:lnSpc>
                <a:spcPts val="2901"/>
              </a:lnSpc>
            </a:pPr>
            <a:r>
              <a:rPr lang="en-US" sz="2522" dirty="0">
                <a:solidFill>
                  <a:srgbClr val="1A1A1A"/>
                </a:solidFill>
                <a:latin typeface="Arial Bold"/>
              </a:rPr>
              <a:t>Facilitate engagement and participation </a:t>
            </a:r>
          </a:p>
        </p:txBody>
      </p:sp>
      <p:sp>
        <p:nvSpPr>
          <p:cNvPr id="15" name="TextBox 15"/>
          <p:cNvSpPr txBox="1"/>
          <p:nvPr/>
        </p:nvSpPr>
        <p:spPr>
          <a:xfrm>
            <a:off x="1028700" y="879415"/>
            <a:ext cx="16201971" cy="853722"/>
          </a:xfrm>
          <a:prstGeom prst="rect">
            <a:avLst/>
          </a:prstGeom>
        </p:spPr>
        <p:txBody>
          <a:bodyPr lIns="0" tIns="0" rIns="0" bIns="0" rtlCol="0" anchor="t">
            <a:spAutoFit/>
          </a:bodyPr>
          <a:lstStyle/>
          <a:p>
            <a:pPr algn="ctr">
              <a:lnSpc>
                <a:spcPts val="5652"/>
              </a:lnSpc>
            </a:pPr>
            <a:r>
              <a:rPr lang="en-US" sz="5499">
                <a:solidFill>
                  <a:srgbClr val="51823B"/>
                </a:solidFill>
                <a:latin typeface="Arial Bold"/>
              </a:rPr>
              <a:t>Meeting Purpose</a:t>
            </a:r>
          </a:p>
        </p:txBody>
      </p:sp>
      <p:sp>
        <p:nvSpPr>
          <p:cNvPr id="16" name="Freeform 9">
            <a:extLst>
              <a:ext uri="{FF2B5EF4-FFF2-40B4-BE49-F238E27FC236}">
                <a16:creationId xmlns:a16="http://schemas.microsoft.com/office/drawing/2014/main" id="{A8307967-9436-CE96-6CF7-9907771B4A11}"/>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10"/>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99510" y="876453"/>
            <a:ext cx="13488980" cy="795346"/>
          </a:xfrm>
          <a:prstGeom prst="rect">
            <a:avLst/>
          </a:prstGeom>
        </p:spPr>
        <p:txBody>
          <a:bodyPr lIns="0" tIns="0" rIns="0" bIns="0" rtlCol="0" anchor="t">
            <a:spAutoFit/>
          </a:bodyPr>
          <a:lstStyle/>
          <a:p>
            <a:pPr algn="ctr">
              <a:lnSpc>
                <a:spcPts val="6599"/>
              </a:lnSpc>
            </a:pPr>
            <a:r>
              <a:rPr lang="en-US" sz="5499" dirty="0">
                <a:solidFill>
                  <a:srgbClr val="51823B"/>
                </a:solidFill>
                <a:latin typeface="Arial Bold"/>
              </a:rPr>
              <a:t>Support</a:t>
            </a:r>
          </a:p>
        </p:txBody>
      </p:sp>
      <p:sp>
        <p:nvSpPr>
          <p:cNvPr id="3" name="TextBox 3"/>
          <p:cNvSpPr txBox="1"/>
          <p:nvPr/>
        </p:nvSpPr>
        <p:spPr>
          <a:xfrm>
            <a:off x="1028700" y="2430587"/>
            <a:ext cx="15846972" cy="1846574"/>
          </a:xfrm>
          <a:prstGeom prst="rect">
            <a:avLst/>
          </a:prstGeom>
        </p:spPr>
        <p:txBody>
          <a:bodyPr lIns="0" tIns="0" rIns="0" bIns="0" rtlCol="0" anchor="t">
            <a:spAutoFit/>
          </a:bodyPr>
          <a:lstStyle/>
          <a:p>
            <a:pPr algn="l">
              <a:lnSpc>
                <a:spcPts val="4656"/>
              </a:lnSpc>
            </a:pPr>
            <a:r>
              <a:rPr lang="en-US" sz="4049" dirty="0">
                <a:solidFill>
                  <a:srgbClr val="030303"/>
                </a:solidFill>
                <a:latin typeface="Aileron Bold"/>
              </a:rPr>
              <a:t>If you or someone you know is in crisis or needs emotional support, these resources can help: </a:t>
            </a:r>
          </a:p>
          <a:p>
            <a:pPr algn="l">
              <a:lnSpc>
                <a:spcPts val="5231"/>
              </a:lnSpc>
            </a:pPr>
            <a:endParaRPr lang="en-US" sz="4049" dirty="0">
              <a:solidFill>
                <a:srgbClr val="030303"/>
              </a:solidFill>
              <a:latin typeface="Aileron Bold"/>
            </a:endParaRPr>
          </a:p>
        </p:txBody>
      </p:sp>
      <p:sp>
        <p:nvSpPr>
          <p:cNvPr id="8" name="Freeform 8"/>
          <p:cNvSpPr/>
          <p:nvPr/>
        </p:nvSpPr>
        <p:spPr>
          <a:xfrm flipH="1">
            <a:off x="9726576" y="5444758"/>
            <a:ext cx="8656674" cy="4842242"/>
          </a:xfrm>
          <a:custGeom>
            <a:avLst/>
            <a:gdLst/>
            <a:ahLst/>
            <a:cxnLst/>
            <a:rect l="l" t="t" r="r" b="b"/>
            <a:pathLst>
              <a:path w="8656674" h="4842242">
                <a:moveTo>
                  <a:pt x="8656674" y="0"/>
                </a:moveTo>
                <a:lnTo>
                  <a:pt x="0" y="0"/>
                </a:lnTo>
                <a:lnTo>
                  <a:pt x="0" y="4842242"/>
                </a:lnTo>
                <a:lnTo>
                  <a:pt x="8656674" y="4842242"/>
                </a:lnTo>
                <a:lnTo>
                  <a:pt x="8656674" y="0"/>
                </a:lnTo>
                <a:close/>
              </a:path>
            </a:pathLst>
          </a:custGeom>
          <a:blipFill>
            <a:blip r:embed="rId2"/>
            <a:stretch>
              <a:fillRect l="-1969" r="-1969" b="-1986"/>
            </a:stretch>
          </a:blipFill>
        </p:spPr>
      </p:sp>
      <p:sp>
        <p:nvSpPr>
          <p:cNvPr id="9" name="Freeform 9"/>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3"/>
            <a:stretch>
              <a:fillRect/>
            </a:stretch>
          </a:blipFill>
        </p:spPr>
      </p:sp>
      <p:sp>
        <p:nvSpPr>
          <p:cNvPr id="10" name="TextBox 10"/>
          <p:cNvSpPr txBox="1"/>
          <p:nvPr/>
        </p:nvSpPr>
        <p:spPr>
          <a:xfrm>
            <a:off x="797503" y="3486706"/>
            <a:ext cx="15846972" cy="4104317"/>
          </a:xfrm>
          <a:prstGeom prst="rect">
            <a:avLst/>
          </a:prstGeom>
        </p:spPr>
        <p:txBody>
          <a:bodyPr lIns="0" tIns="0" rIns="0" bIns="0" rtlCol="0" anchor="t">
            <a:spAutoFit/>
          </a:bodyPr>
          <a:lstStyle/>
          <a:p>
            <a:pPr algn="l">
              <a:lnSpc>
                <a:spcPts val="3276"/>
              </a:lnSpc>
            </a:pPr>
            <a:endParaRPr dirty="0"/>
          </a:p>
          <a:p>
            <a:pPr marL="615119" lvl="1" indent="-307560" algn="l">
              <a:lnSpc>
                <a:spcPts val="3276"/>
              </a:lnSpc>
              <a:buFont typeface="Arial"/>
              <a:buChar char="•"/>
            </a:pPr>
            <a:r>
              <a:rPr lang="en-US" sz="2849" dirty="0">
                <a:solidFill>
                  <a:srgbClr val="030303"/>
                </a:solidFill>
                <a:latin typeface="Aileron Bold"/>
              </a:rPr>
              <a:t>Hope for Wellness Help Line Call 1-855-242-3310 (toll-free) or connect to the online Hope for Wellness chat. Available 24 hours a day, 7 days a week to First Nations, Inuit, and Métis Peoples seeking emotional support, crisis intervention, or referrals to community-based services. Support is available in English and French and, by request, in Cree, Ojibway, and Inuktitut. </a:t>
            </a:r>
          </a:p>
          <a:p>
            <a:pPr marL="615119" lvl="1" indent="-307560" algn="l">
              <a:lnSpc>
                <a:spcPts val="3276"/>
              </a:lnSpc>
              <a:buFont typeface="Arial"/>
              <a:buChar char="•"/>
            </a:pPr>
            <a:r>
              <a:rPr lang="en-US" sz="2849" dirty="0">
                <a:solidFill>
                  <a:srgbClr val="030303"/>
                </a:solidFill>
                <a:latin typeface="Aileron Bold"/>
              </a:rPr>
              <a:t>The National Residential School Crisis Line Crisis support is available to Residential School survivors and their families 24 hours a day, 7 days a week at </a:t>
            </a:r>
          </a:p>
          <a:p>
            <a:pPr algn="l">
              <a:lnSpc>
                <a:spcPts val="3276"/>
              </a:lnSpc>
            </a:pPr>
            <a:r>
              <a:rPr lang="en-US" sz="2849" dirty="0">
                <a:solidFill>
                  <a:srgbClr val="030303"/>
                </a:solidFill>
                <a:latin typeface="Aileron Bold"/>
              </a:rPr>
              <a:t>        1-866-925-4419 (toll-free).</a:t>
            </a:r>
          </a:p>
          <a:p>
            <a:pPr algn="l">
              <a:lnSpc>
                <a:spcPts val="3276"/>
              </a:lnSpc>
            </a:pPr>
            <a:endParaRPr lang="en-US" sz="2849" dirty="0">
              <a:solidFill>
                <a:srgbClr val="030303"/>
              </a:solidFill>
              <a:latin typeface="Aileron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601267"/>
            <a:ext cx="18288000" cy="901144"/>
          </a:xfrm>
          <a:prstGeom prst="rect">
            <a:avLst/>
          </a:prstGeom>
        </p:spPr>
        <p:txBody>
          <a:bodyPr lIns="0" tIns="0" rIns="0" bIns="0" rtlCol="0" anchor="t">
            <a:spAutoFit/>
          </a:bodyPr>
          <a:lstStyle/>
          <a:p>
            <a:pPr algn="ctr">
              <a:lnSpc>
                <a:spcPts val="7699"/>
              </a:lnSpc>
              <a:spcBef>
                <a:spcPct val="0"/>
              </a:spcBef>
            </a:pPr>
            <a:r>
              <a:rPr lang="en-US" sz="5499" spc="175" dirty="0">
                <a:solidFill>
                  <a:srgbClr val="51823B"/>
                </a:solidFill>
                <a:latin typeface="Arial Bold"/>
              </a:rPr>
              <a:t>Bill C-38</a:t>
            </a:r>
          </a:p>
        </p:txBody>
      </p:sp>
      <p:sp>
        <p:nvSpPr>
          <p:cNvPr id="62" name="Freeform 9">
            <a:extLst>
              <a:ext uri="{FF2B5EF4-FFF2-40B4-BE49-F238E27FC236}">
                <a16:creationId xmlns:a16="http://schemas.microsoft.com/office/drawing/2014/main" id="{87C7C42A-6BEC-D2EB-68B7-57CFEEED002D}"/>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2"/>
            <a:stretch>
              <a:fillRect/>
            </a:stretch>
          </a:blipFill>
        </p:spPr>
      </p:sp>
      <p:pic>
        <p:nvPicPr>
          <p:cNvPr id="52" name="Picture 51" descr="A cover of a book&#10;&#10;Description automatically generated">
            <a:extLst>
              <a:ext uri="{FF2B5EF4-FFF2-40B4-BE49-F238E27FC236}">
                <a16:creationId xmlns:a16="http://schemas.microsoft.com/office/drawing/2014/main" id="{EB21EEB7-8322-5E08-5B21-5BB98C1B4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950" y="1790700"/>
            <a:ext cx="5914459" cy="7650640"/>
          </a:xfrm>
          <a:prstGeom prst="rect">
            <a:avLst/>
          </a:prstGeom>
          <a:ln>
            <a:solidFill>
              <a:schemeClr val="tx1"/>
            </a:solidFill>
          </a:ln>
        </p:spPr>
      </p:pic>
      <p:sp>
        <p:nvSpPr>
          <p:cNvPr id="65" name="TextBox 10">
            <a:extLst>
              <a:ext uri="{FF2B5EF4-FFF2-40B4-BE49-F238E27FC236}">
                <a16:creationId xmlns:a16="http://schemas.microsoft.com/office/drawing/2014/main" id="{50FC5999-6F7D-BB0A-CE61-5D72C9568027}"/>
              </a:ext>
            </a:extLst>
          </p:cNvPr>
          <p:cNvSpPr txBox="1"/>
          <p:nvPr/>
        </p:nvSpPr>
        <p:spPr>
          <a:xfrm>
            <a:off x="1676400" y="2933700"/>
            <a:ext cx="7086600" cy="4488408"/>
          </a:xfrm>
          <a:prstGeom prst="rect">
            <a:avLst/>
          </a:prstGeom>
        </p:spPr>
        <p:txBody>
          <a:bodyPr wrap="square" lIns="0" tIns="0" rIns="0" bIns="0" rtlCol="0" anchor="t">
            <a:spAutoFit/>
          </a:bodyPr>
          <a:lstStyle/>
          <a:p>
            <a:pPr algn="l">
              <a:lnSpc>
                <a:spcPts val="2472"/>
              </a:lnSpc>
            </a:pPr>
            <a:r>
              <a:rPr lang="en-US" sz="2400" spc="76" dirty="0">
                <a:solidFill>
                  <a:srgbClr val="030303"/>
                </a:solidFill>
                <a:latin typeface="Arial Bold"/>
              </a:rPr>
              <a:t>Bill C-38, </a:t>
            </a:r>
            <a:r>
              <a:rPr lang="en-US" sz="2400" i="1" spc="76" dirty="0">
                <a:solidFill>
                  <a:srgbClr val="030303"/>
                </a:solidFill>
                <a:latin typeface="Arial Bold"/>
              </a:rPr>
              <a:t>An Act to amend the Indian Act </a:t>
            </a:r>
            <a:r>
              <a:rPr lang="en-US" sz="2400" spc="76" dirty="0">
                <a:solidFill>
                  <a:srgbClr val="030303"/>
                </a:solidFill>
                <a:latin typeface="Arial Bold"/>
              </a:rPr>
              <a:t>(new registration entitlements) was introduced in Parliament on December 14, 2023.</a:t>
            </a:r>
          </a:p>
          <a:p>
            <a:pPr algn="l">
              <a:lnSpc>
                <a:spcPts val="2472"/>
              </a:lnSpc>
            </a:pPr>
            <a:endParaRPr lang="en-US" sz="2400" spc="76" dirty="0">
              <a:solidFill>
                <a:srgbClr val="030303"/>
              </a:solidFill>
              <a:latin typeface="Arial Bold"/>
            </a:endParaRPr>
          </a:p>
          <a:p>
            <a:pPr algn="l">
              <a:lnSpc>
                <a:spcPts val="2472"/>
              </a:lnSpc>
            </a:pPr>
            <a:endParaRPr lang="en-US" sz="2400" spc="76" dirty="0">
              <a:solidFill>
                <a:srgbClr val="030303"/>
              </a:solidFill>
              <a:latin typeface="Arial Bold"/>
            </a:endParaRPr>
          </a:p>
          <a:p>
            <a:pPr algn="l">
              <a:lnSpc>
                <a:spcPts val="2472"/>
              </a:lnSpc>
            </a:pPr>
            <a:endParaRPr lang="en-US" sz="2400" spc="76" dirty="0">
              <a:solidFill>
                <a:srgbClr val="030303"/>
              </a:solidFill>
              <a:latin typeface="Arial Bold"/>
            </a:endParaRPr>
          </a:p>
          <a:p>
            <a:pPr algn="l">
              <a:lnSpc>
                <a:spcPts val="2472"/>
              </a:lnSpc>
            </a:pPr>
            <a:r>
              <a:rPr lang="en-US" sz="2400" spc="76" dirty="0">
                <a:solidFill>
                  <a:srgbClr val="030303"/>
                </a:solidFill>
                <a:latin typeface="Arial Bold"/>
              </a:rPr>
              <a:t>Bill C-38 addresses 4 issues:</a:t>
            </a:r>
          </a:p>
          <a:p>
            <a:pPr marL="800100" lvl="1" indent="-342900">
              <a:lnSpc>
                <a:spcPts val="2472"/>
              </a:lnSpc>
              <a:buFont typeface="Arial" panose="020B0604020202020204" pitchFamily="34" charset="0"/>
              <a:buChar char="•"/>
            </a:pPr>
            <a:r>
              <a:rPr lang="en-US" sz="2400" spc="76" dirty="0">
                <a:solidFill>
                  <a:srgbClr val="030303"/>
                </a:solidFill>
                <a:latin typeface="Arial Bold"/>
              </a:rPr>
              <a:t>Enfranchisement</a:t>
            </a:r>
          </a:p>
          <a:p>
            <a:pPr marL="800100" lvl="1" indent="-342900">
              <a:lnSpc>
                <a:spcPts val="2472"/>
              </a:lnSpc>
              <a:buFont typeface="Arial" panose="020B0604020202020204" pitchFamily="34" charset="0"/>
              <a:buChar char="•"/>
            </a:pPr>
            <a:r>
              <a:rPr lang="en-US" sz="2400" spc="76" dirty="0">
                <a:solidFill>
                  <a:srgbClr val="030303"/>
                </a:solidFill>
                <a:latin typeface="Arial Bold"/>
              </a:rPr>
              <a:t>Natal Band Membership</a:t>
            </a:r>
          </a:p>
          <a:p>
            <a:pPr marL="800100" lvl="1" indent="-342900">
              <a:lnSpc>
                <a:spcPts val="2472"/>
              </a:lnSpc>
              <a:buFont typeface="Arial" panose="020B0604020202020204" pitchFamily="34" charset="0"/>
              <a:buChar char="•"/>
            </a:pPr>
            <a:r>
              <a:rPr lang="en-US" sz="2400" spc="76" dirty="0">
                <a:solidFill>
                  <a:srgbClr val="030303"/>
                </a:solidFill>
                <a:latin typeface="Arial Bold"/>
              </a:rPr>
              <a:t>Individual Deregistration</a:t>
            </a:r>
          </a:p>
          <a:p>
            <a:pPr marL="800100" lvl="1" indent="-342900">
              <a:lnSpc>
                <a:spcPts val="2472"/>
              </a:lnSpc>
              <a:buFont typeface="Arial" panose="020B0604020202020204" pitchFamily="34" charset="0"/>
              <a:buChar char="•"/>
            </a:pPr>
            <a:r>
              <a:rPr lang="en-US" sz="2400" spc="76" dirty="0">
                <a:solidFill>
                  <a:srgbClr val="030303"/>
                </a:solidFill>
                <a:latin typeface="Arial Bold"/>
              </a:rPr>
              <a:t>Removal of some outdated and offensive language</a:t>
            </a:r>
          </a:p>
          <a:p>
            <a:pPr>
              <a:lnSpc>
                <a:spcPts val="2472"/>
              </a:lnSpc>
            </a:pPr>
            <a:endParaRPr lang="en-US" sz="2400" spc="76" dirty="0">
              <a:solidFill>
                <a:srgbClr val="030303"/>
              </a:solidFill>
              <a:latin typeface="Arial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601267"/>
            <a:ext cx="18288000" cy="1041400"/>
          </a:xfrm>
          <a:prstGeom prst="rect">
            <a:avLst/>
          </a:prstGeom>
        </p:spPr>
        <p:txBody>
          <a:bodyPr lIns="0" tIns="0" rIns="0" bIns="0" rtlCol="0" anchor="t">
            <a:spAutoFit/>
          </a:bodyPr>
          <a:lstStyle/>
          <a:p>
            <a:pPr algn="ctr">
              <a:lnSpc>
                <a:spcPts val="7699"/>
              </a:lnSpc>
              <a:spcBef>
                <a:spcPct val="0"/>
              </a:spcBef>
            </a:pPr>
            <a:r>
              <a:rPr lang="en-US" sz="5499" spc="175">
                <a:solidFill>
                  <a:srgbClr val="51823B"/>
                </a:solidFill>
                <a:latin typeface="Arial Bold"/>
              </a:rPr>
              <a:t>Overview of the Collaborative Process</a:t>
            </a:r>
          </a:p>
        </p:txBody>
      </p:sp>
      <p:grpSp>
        <p:nvGrpSpPr>
          <p:cNvPr id="3" name="Group 3"/>
          <p:cNvGrpSpPr/>
          <p:nvPr/>
        </p:nvGrpSpPr>
        <p:grpSpPr>
          <a:xfrm>
            <a:off x="505139" y="2280241"/>
            <a:ext cx="5791888" cy="1369067"/>
            <a:chOff x="0" y="0"/>
            <a:chExt cx="7722517" cy="1825423"/>
          </a:xfrm>
        </p:grpSpPr>
        <p:grpSp>
          <p:nvGrpSpPr>
            <p:cNvPr id="4" name="Group 4"/>
            <p:cNvGrpSpPr/>
            <p:nvPr/>
          </p:nvGrpSpPr>
          <p:grpSpPr>
            <a:xfrm>
              <a:off x="0" y="60485"/>
              <a:ext cx="1764938" cy="176493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2"/>
              </a:solidFill>
            </p:spPr>
          </p:sp>
          <p:sp>
            <p:nvSpPr>
              <p:cNvPr id="6" name="TextBox 6"/>
              <p:cNvSpPr txBox="1"/>
              <p:nvPr/>
            </p:nvSpPr>
            <p:spPr>
              <a:xfrm>
                <a:off x="76200" y="-19050"/>
                <a:ext cx="660400" cy="755650"/>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a:off x="151353" y="510245"/>
              <a:ext cx="1440521" cy="864313"/>
            </a:xfrm>
            <a:custGeom>
              <a:avLst/>
              <a:gdLst/>
              <a:ahLst/>
              <a:cxnLst/>
              <a:rect l="l" t="t" r="r" b="b"/>
              <a:pathLst>
                <a:path w="1440521" h="864313">
                  <a:moveTo>
                    <a:pt x="0" y="0"/>
                  </a:moveTo>
                  <a:lnTo>
                    <a:pt x="1440521" y="0"/>
                  </a:lnTo>
                  <a:lnTo>
                    <a:pt x="1440521" y="864312"/>
                  </a:lnTo>
                  <a:lnTo>
                    <a:pt x="0" y="864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1917338" y="-85725"/>
              <a:ext cx="5805178" cy="542072"/>
            </a:xfrm>
            <a:prstGeom prst="rect">
              <a:avLst/>
            </a:prstGeom>
          </p:spPr>
          <p:txBody>
            <a:bodyPr lIns="0" tIns="0" rIns="0" bIns="0" rtlCol="0" anchor="t">
              <a:spAutoFit/>
            </a:bodyPr>
            <a:lstStyle/>
            <a:p>
              <a:pPr algn="l">
                <a:lnSpc>
                  <a:spcPts val="3185"/>
                </a:lnSpc>
              </a:pPr>
              <a:r>
                <a:rPr lang="en-US" sz="2275" spc="72">
                  <a:solidFill>
                    <a:srgbClr val="1A1A1A"/>
                  </a:solidFill>
                  <a:latin typeface="Arial Bold"/>
                </a:rPr>
                <a:t>Indigenous Advisory Process</a:t>
              </a:r>
            </a:p>
          </p:txBody>
        </p:sp>
        <p:sp>
          <p:nvSpPr>
            <p:cNvPr id="9" name="TextBox 9"/>
            <p:cNvSpPr txBox="1"/>
            <p:nvPr/>
          </p:nvSpPr>
          <p:spPr>
            <a:xfrm>
              <a:off x="1917338" y="496310"/>
              <a:ext cx="5443835" cy="1049418"/>
            </a:xfrm>
            <a:prstGeom prst="rect">
              <a:avLst/>
            </a:prstGeom>
          </p:spPr>
          <p:txBody>
            <a:bodyPr lIns="0" tIns="0" rIns="0" bIns="0" rtlCol="0" anchor="t">
              <a:spAutoFit/>
            </a:bodyPr>
            <a:lstStyle/>
            <a:p>
              <a:pPr marL="0" lvl="0" indent="0" algn="l">
                <a:lnSpc>
                  <a:spcPts val="2047"/>
                </a:lnSpc>
              </a:pPr>
              <a:r>
                <a:rPr lang="en-US" sz="1706" spc="54">
                  <a:solidFill>
                    <a:srgbClr val="1A1A1A"/>
                  </a:solidFill>
                  <a:latin typeface="Arial"/>
                </a:rPr>
                <a:t>Co-design of the consultation materials in collaboration with 17 Indigenous Organizations.</a:t>
              </a:r>
            </a:p>
          </p:txBody>
        </p:sp>
      </p:grpSp>
      <p:sp>
        <p:nvSpPr>
          <p:cNvPr id="10" name="AutoShape 10"/>
          <p:cNvSpPr/>
          <p:nvPr/>
        </p:nvSpPr>
        <p:spPr>
          <a:xfrm>
            <a:off x="6273326" y="7922074"/>
            <a:ext cx="5741347" cy="19050"/>
          </a:xfrm>
          <a:prstGeom prst="line">
            <a:avLst/>
          </a:prstGeom>
          <a:ln w="38100" cap="flat">
            <a:solidFill>
              <a:srgbClr val="858585"/>
            </a:solidFill>
            <a:prstDash val="sysDot"/>
            <a:headEnd type="none" w="sm" len="sm"/>
            <a:tailEnd type="none" w="sm" len="sm"/>
          </a:ln>
        </p:spPr>
      </p:sp>
      <p:grpSp>
        <p:nvGrpSpPr>
          <p:cNvPr id="11" name="Group 11"/>
          <p:cNvGrpSpPr/>
          <p:nvPr/>
        </p:nvGrpSpPr>
        <p:grpSpPr>
          <a:xfrm>
            <a:off x="7768611" y="6527635"/>
            <a:ext cx="2750777" cy="2750777"/>
            <a:chOff x="0" y="0"/>
            <a:chExt cx="3667703" cy="3667703"/>
          </a:xfrm>
        </p:grpSpPr>
        <p:grpSp>
          <p:nvGrpSpPr>
            <p:cNvPr id="12" name="Group 12"/>
            <p:cNvGrpSpPr/>
            <p:nvPr/>
          </p:nvGrpSpPr>
          <p:grpSpPr>
            <a:xfrm>
              <a:off x="0" y="0"/>
              <a:ext cx="3667703" cy="366770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CF71"/>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15" name="TextBox 15"/>
            <p:cNvSpPr txBox="1"/>
            <p:nvPr/>
          </p:nvSpPr>
          <p:spPr>
            <a:xfrm>
              <a:off x="122722" y="1186151"/>
              <a:ext cx="3422258" cy="1333500"/>
            </a:xfrm>
            <a:prstGeom prst="rect">
              <a:avLst/>
            </a:prstGeom>
          </p:spPr>
          <p:txBody>
            <a:bodyPr lIns="0" tIns="0" rIns="0" bIns="0" rtlCol="0" anchor="t">
              <a:spAutoFit/>
            </a:bodyPr>
            <a:lstStyle/>
            <a:p>
              <a:pPr algn="ctr">
                <a:lnSpc>
                  <a:spcPts val="2550"/>
                </a:lnSpc>
              </a:pPr>
              <a:r>
                <a:rPr lang="en-US" sz="2500" spc="80">
                  <a:solidFill>
                    <a:srgbClr val="1A1A1A"/>
                  </a:solidFill>
                  <a:latin typeface="Aileron Bold"/>
                </a:rPr>
                <a:t>Consultation Events and </a:t>
              </a:r>
            </a:p>
            <a:p>
              <a:pPr algn="ctr">
                <a:lnSpc>
                  <a:spcPts val="2550"/>
                </a:lnSpc>
              </a:pPr>
              <a:r>
                <a:rPr lang="en-US" sz="2500" spc="80">
                  <a:solidFill>
                    <a:srgbClr val="1A1A1A"/>
                  </a:solidFill>
                  <a:latin typeface="Aileron Bold"/>
                </a:rPr>
                <a:t>Activities Phase</a:t>
              </a:r>
            </a:p>
          </p:txBody>
        </p:sp>
      </p:grpSp>
      <p:grpSp>
        <p:nvGrpSpPr>
          <p:cNvPr id="16" name="Group 16"/>
          <p:cNvGrpSpPr/>
          <p:nvPr/>
        </p:nvGrpSpPr>
        <p:grpSpPr>
          <a:xfrm>
            <a:off x="11696902" y="2307298"/>
            <a:ext cx="6095735" cy="1342010"/>
            <a:chOff x="0" y="0"/>
            <a:chExt cx="8127646" cy="1789347"/>
          </a:xfrm>
        </p:grpSpPr>
        <p:grpSp>
          <p:nvGrpSpPr>
            <p:cNvPr id="17" name="Group 17"/>
            <p:cNvGrpSpPr/>
            <p:nvPr/>
          </p:nvGrpSpPr>
          <p:grpSpPr>
            <a:xfrm>
              <a:off x="6338300" y="0"/>
              <a:ext cx="1789347" cy="178934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2"/>
              </a:solidFill>
            </p:spPr>
          </p:sp>
          <p:sp>
            <p:nvSpPr>
              <p:cNvPr id="19" name="TextBox 19"/>
              <p:cNvSpPr txBox="1"/>
              <p:nvPr/>
            </p:nvSpPr>
            <p:spPr>
              <a:xfrm>
                <a:off x="76200" y="-19050"/>
                <a:ext cx="660400" cy="755650"/>
              </a:xfrm>
              <a:prstGeom prst="rect">
                <a:avLst/>
              </a:prstGeom>
            </p:spPr>
            <p:txBody>
              <a:bodyPr lIns="50800" tIns="50800" rIns="50800" bIns="50800" rtlCol="0" anchor="ctr"/>
              <a:lstStyle/>
              <a:p>
                <a:pPr algn="ctr">
                  <a:lnSpc>
                    <a:spcPts val="3359"/>
                  </a:lnSpc>
                </a:pPr>
                <a:endParaRPr/>
              </a:p>
            </p:txBody>
          </p:sp>
        </p:grpSp>
        <p:sp>
          <p:nvSpPr>
            <p:cNvPr id="20" name="Freeform 20"/>
            <p:cNvSpPr/>
            <p:nvPr/>
          </p:nvSpPr>
          <p:spPr>
            <a:xfrm>
              <a:off x="6707928" y="212357"/>
              <a:ext cx="1079766" cy="1364633"/>
            </a:xfrm>
            <a:custGeom>
              <a:avLst/>
              <a:gdLst/>
              <a:ahLst/>
              <a:cxnLst/>
              <a:rect l="l" t="t" r="r" b="b"/>
              <a:pathLst>
                <a:path w="1079766" h="1364633">
                  <a:moveTo>
                    <a:pt x="0" y="0"/>
                  </a:moveTo>
                  <a:lnTo>
                    <a:pt x="1079766" y="0"/>
                  </a:lnTo>
                  <a:lnTo>
                    <a:pt x="1079766" y="1364633"/>
                  </a:lnTo>
                  <a:lnTo>
                    <a:pt x="0" y="13646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21"/>
            <p:cNvSpPr txBox="1"/>
            <p:nvPr/>
          </p:nvSpPr>
          <p:spPr>
            <a:xfrm>
              <a:off x="0" y="110840"/>
              <a:ext cx="6185900" cy="538410"/>
            </a:xfrm>
            <a:prstGeom prst="rect">
              <a:avLst/>
            </a:prstGeom>
          </p:spPr>
          <p:txBody>
            <a:bodyPr lIns="0" tIns="0" rIns="0" bIns="0" rtlCol="0" anchor="t">
              <a:spAutoFit/>
            </a:bodyPr>
            <a:lstStyle/>
            <a:p>
              <a:pPr algn="r">
                <a:lnSpc>
                  <a:spcPts val="3185"/>
                </a:lnSpc>
              </a:pPr>
              <a:r>
                <a:rPr lang="en-US" sz="2275" spc="72">
                  <a:solidFill>
                    <a:srgbClr val="1A1A1A"/>
                  </a:solidFill>
                  <a:latin typeface="Arial Bold"/>
                </a:rPr>
                <a:t>Rights-Holders Information Kit</a:t>
              </a:r>
            </a:p>
          </p:txBody>
        </p:sp>
        <p:sp>
          <p:nvSpPr>
            <p:cNvPr id="22" name="TextBox 22"/>
            <p:cNvSpPr txBox="1"/>
            <p:nvPr/>
          </p:nvSpPr>
          <p:spPr>
            <a:xfrm>
              <a:off x="564411" y="568759"/>
              <a:ext cx="5621488" cy="1049418"/>
            </a:xfrm>
            <a:prstGeom prst="rect">
              <a:avLst/>
            </a:prstGeom>
          </p:spPr>
          <p:txBody>
            <a:bodyPr lIns="0" tIns="0" rIns="0" bIns="0" rtlCol="0" anchor="t">
              <a:spAutoFit/>
            </a:bodyPr>
            <a:lstStyle/>
            <a:p>
              <a:pPr marL="0" lvl="0" indent="0" algn="r">
                <a:lnSpc>
                  <a:spcPts val="2047"/>
                </a:lnSpc>
              </a:pPr>
              <a:r>
                <a:rPr lang="en-US" sz="1706" spc="54">
                  <a:solidFill>
                    <a:srgbClr val="1A1A1A"/>
                  </a:solidFill>
                  <a:latin typeface="Arial"/>
                </a:rPr>
                <a:t>A kit detailing the issues for consultation, including community-specific data.</a:t>
              </a:r>
            </a:p>
          </p:txBody>
        </p:sp>
      </p:grpSp>
      <p:grpSp>
        <p:nvGrpSpPr>
          <p:cNvPr id="23" name="Group 23"/>
          <p:cNvGrpSpPr/>
          <p:nvPr/>
        </p:nvGrpSpPr>
        <p:grpSpPr>
          <a:xfrm>
            <a:off x="505139" y="4428130"/>
            <a:ext cx="5815672" cy="1407981"/>
            <a:chOff x="0" y="0"/>
            <a:chExt cx="7754230" cy="1877309"/>
          </a:xfrm>
        </p:grpSpPr>
        <p:grpSp>
          <p:nvGrpSpPr>
            <p:cNvPr id="24" name="Group 24"/>
            <p:cNvGrpSpPr/>
            <p:nvPr/>
          </p:nvGrpSpPr>
          <p:grpSpPr>
            <a:xfrm>
              <a:off x="0" y="0"/>
              <a:ext cx="1764938" cy="176493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F0F3"/>
              </a:solidFill>
            </p:spPr>
          </p:sp>
          <p:sp>
            <p:nvSpPr>
              <p:cNvPr id="26" name="TextBox 26"/>
              <p:cNvSpPr txBox="1"/>
              <p:nvPr/>
            </p:nvSpPr>
            <p:spPr>
              <a:xfrm>
                <a:off x="76200" y="-19050"/>
                <a:ext cx="660400" cy="755650"/>
              </a:xfrm>
              <a:prstGeom prst="rect">
                <a:avLst/>
              </a:prstGeom>
            </p:spPr>
            <p:txBody>
              <a:bodyPr lIns="50800" tIns="50800" rIns="50800" bIns="50800" rtlCol="0" anchor="ctr"/>
              <a:lstStyle/>
              <a:p>
                <a:pPr algn="ctr">
                  <a:lnSpc>
                    <a:spcPts val="3359"/>
                  </a:lnSpc>
                </a:pPr>
                <a:endParaRPr/>
              </a:p>
            </p:txBody>
          </p:sp>
        </p:grpSp>
        <p:sp>
          <p:nvSpPr>
            <p:cNvPr id="27" name="Freeform 27"/>
            <p:cNvSpPr/>
            <p:nvPr/>
          </p:nvSpPr>
          <p:spPr>
            <a:xfrm>
              <a:off x="268695" y="250079"/>
              <a:ext cx="1283314" cy="1192947"/>
            </a:xfrm>
            <a:custGeom>
              <a:avLst/>
              <a:gdLst/>
              <a:ahLst/>
              <a:cxnLst/>
              <a:rect l="l" t="t" r="r" b="b"/>
              <a:pathLst>
                <a:path w="1283314" h="1192947">
                  <a:moveTo>
                    <a:pt x="0" y="0"/>
                  </a:moveTo>
                  <a:lnTo>
                    <a:pt x="1283314" y="0"/>
                  </a:lnTo>
                  <a:lnTo>
                    <a:pt x="1283314" y="1192948"/>
                  </a:lnTo>
                  <a:lnTo>
                    <a:pt x="0" y="11929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TextBox 28"/>
            <p:cNvSpPr txBox="1"/>
            <p:nvPr/>
          </p:nvSpPr>
          <p:spPr>
            <a:xfrm>
              <a:off x="1955438" y="-85725"/>
              <a:ext cx="5798791" cy="538410"/>
            </a:xfrm>
            <a:prstGeom prst="rect">
              <a:avLst/>
            </a:prstGeom>
          </p:spPr>
          <p:txBody>
            <a:bodyPr lIns="0" tIns="0" rIns="0" bIns="0" rtlCol="0" anchor="t">
              <a:spAutoFit/>
            </a:bodyPr>
            <a:lstStyle/>
            <a:p>
              <a:pPr algn="l">
                <a:lnSpc>
                  <a:spcPts val="3185"/>
                </a:lnSpc>
              </a:pPr>
              <a:r>
                <a:rPr lang="en-US" sz="2275" spc="72">
                  <a:solidFill>
                    <a:srgbClr val="1A1A1A"/>
                  </a:solidFill>
                  <a:latin typeface="Arial Bold"/>
                </a:rPr>
                <a:t>Consultation Readiness Form</a:t>
              </a:r>
            </a:p>
          </p:txBody>
        </p:sp>
        <p:sp>
          <p:nvSpPr>
            <p:cNvPr id="29" name="TextBox 29"/>
            <p:cNvSpPr txBox="1"/>
            <p:nvPr/>
          </p:nvSpPr>
          <p:spPr>
            <a:xfrm>
              <a:off x="1955438" y="490785"/>
              <a:ext cx="5443835" cy="1386524"/>
            </a:xfrm>
            <a:prstGeom prst="rect">
              <a:avLst/>
            </a:prstGeom>
          </p:spPr>
          <p:txBody>
            <a:bodyPr lIns="0" tIns="0" rIns="0" bIns="0" rtlCol="0" anchor="t">
              <a:spAutoFit/>
            </a:bodyPr>
            <a:lstStyle/>
            <a:p>
              <a:pPr marL="0" lvl="0" indent="0" algn="l">
                <a:lnSpc>
                  <a:spcPts val="2047"/>
                </a:lnSpc>
              </a:pPr>
              <a:r>
                <a:rPr lang="en-US" sz="1706" spc="54" dirty="0">
                  <a:solidFill>
                    <a:srgbClr val="1A1A1A"/>
                  </a:solidFill>
                  <a:latin typeface="Arial"/>
                </a:rPr>
                <a:t>An optional form First Nations may fill out to let the Department know they are ready to participate in the consultation process.</a:t>
              </a:r>
            </a:p>
          </p:txBody>
        </p:sp>
      </p:grpSp>
      <p:grpSp>
        <p:nvGrpSpPr>
          <p:cNvPr id="30" name="Group 30"/>
          <p:cNvGrpSpPr/>
          <p:nvPr/>
        </p:nvGrpSpPr>
        <p:grpSpPr>
          <a:xfrm>
            <a:off x="11871939" y="4477258"/>
            <a:ext cx="5920699" cy="1332485"/>
            <a:chOff x="0" y="0"/>
            <a:chExt cx="7894265" cy="1776647"/>
          </a:xfrm>
        </p:grpSpPr>
        <p:grpSp>
          <p:nvGrpSpPr>
            <p:cNvPr id="31" name="Group 31"/>
            <p:cNvGrpSpPr/>
            <p:nvPr/>
          </p:nvGrpSpPr>
          <p:grpSpPr>
            <a:xfrm>
              <a:off x="6117618" y="0"/>
              <a:ext cx="1776647" cy="177664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2"/>
              </a:solidFill>
            </p:spPr>
          </p:sp>
          <p:sp>
            <p:nvSpPr>
              <p:cNvPr id="33" name="TextBox 33"/>
              <p:cNvSpPr txBox="1"/>
              <p:nvPr/>
            </p:nvSpPr>
            <p:spPr>
              <a:xfrm>
                <a:off x="76200" y="-19050"/>
                <a:ext cx="660400" cy="755650"/>
              </a:xfrm>
              <a:prstGeom prst="rect">
                <a:avLst/>
              </a:prstGeom>
            </p:spPr>
            <p:txBody>
              <a:bodyPr lIns="50800" tIns="50800" rIns="50800" bIns="50800" rtlCol="0" anchor="ctr"/>
              <a:lstStyle/>
              <a:p>
                <a:pPr algn="ctr">
                  <a:lnSpc>
                    <a:spcPts val="3359"/>
                  </a:lnSpc>
                </a:pPr>
                <a:endParaRPr/>
              </a:p>
            </p:txBody>
          </p:sp>
        </p:grpSp>
        <p:sp>
          <p:nvSpPr>
            <p:cNvPr id="34" name="Freeform 34"/>
            <p:cNvSpPr/>
            <p:nvPr/>
          </p:nvSpPr>
          <p:spPr>
            <a:xfrm>
              <a:off x="6326900" y="276811"/>
              <a:ext cx="1358083" cy="1232953"/>
            </a:xfrm>
            <a:custGeom>
              <a:avLst/>
              <a:gdLst/>
              <a:ahLst/>
              <a:cxnLst/>
              <a:rect l="l" t="t" r="r" b="b"/>
              <a:pathLst>
                <a:path w="1358083" h="1232953">
                  <a:moveTo>
                    <a:pt x="0" y="0"/>
                  </a:moveTo>
                  <a:lnTo>
                    <a:pt x="1358083" y="0"/>
                  </a:lnTo>
                  <a:lnTo>
                    <a:pt x="1358083" y="1232953"/>
                  </a:lnTo>
                  <a:lnTo>
                    <a:pt x="0" y="12329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5" name="TextBox 35"/>
            <p:cNvSpPr txBox="1"/>
            <p:nvPr/>
          </p:nvSpPr>
          <p:spPr>
            <a:xfrm>
              <a:off x="0" y="-15121"/>
              <a:ext cx="6131585" cy="538410"/>
            </a:xfrm>
            <a:prstGeom prst="rect">
              <a:avLst/>
            </a:prstGeom>
          </p:spPr>
          <p:txBody>
            <a:bodyPr lIns="0" tIns="0" rIns="0" bIns="0" rtlCol="0" anchor="t">
              <a:spAutoFit/>
            </a:bodyPr>
            <a:lstStyle/>
            <a:p>
              <a:pPr algn="r">
                <a:lnSpc>
                  <a:spcPts val="3185"/>
                </a:lnSpc>
              </a:pPr>
              <a:r>
                <a:rPr lang="en-US" sz="2275" spc="72">
                  <a:solidFill>
                    <a:srgbClr val="1A1A1A"/>
                  </a:solidFill>
                  <a:latin typeface="Arial Bold"/>
                </a:rPr>
                <a:t>ISC Led Information Sessions </a:t>
              </a:r>
            </a:p>
          </p:txBody>
        </p:sp>
        <p:sp>
          <p:nvSpPr>
            <p:cNvPr id="36" name="TextBox 36"/>
            <p:cNvSpPr txBox="1"/>
            <p:nvPr/>
          </p:nvSpPr>
          <p:spPr>
            <a:xfrm>
              <a:off x="645991" y="485189"/>
              <a:ext cx="5306528" cy="1049418"/>
            </a:xfrm>
            <a:prstGeom prst="rect">
              <a:avLst/>
            </a:prstGeom>
          </p:spPr>
          <p:txBody>
            <a:bodyPr lIns="0" tIns="0" rIns="0" bIns="0" rtlCol="0" anchor="t">
              <a:spAutoFit/>
            </a:bodyPr>
            <a:lstStyle/>
            <a:p>
              <a:pPr marL="0" lvl="0" indent="0" algn="r">
                <a:lnSpc>
                  <a:spcPts val="2047"/>
                </a:lnSpc>
              </a:pPr>
              <a:r>
                <a:rPr lang="en-US" sz="1706" spc="54">
                  <a:solidFill>
                    <a:srgbClr val="1A1A1A"/>
                  </a:solidFill>
                  <a:latin typeface="Arial"/>
                </a:rPr>
                <a:t>ISC is hosting a variety of information sessions to help prepare participants for the consultation events.</a:t>
              </a:r>
            </a:p>
          </p:txBody>
        </p:sp>
      </p:grpSp>
      <p:grpSp>
        <p:nvGrpSpPr>
          <p:cNvPr id="37" name="Group 37"/>
          <p:cNvGrpSpPr/>
          <p:nvPr/>
        </p:nvGrpSpPr>
        <p:grpSpPr>
          <a:xfrm>
            <a:off x="505139" y="7198431"/>
            <a:ext cx="7215847" cy="1332485"/>
            <a:chOff x="0" y="0"/>
            <a:chExt cx="9621130" cy="1776647"/>
          </a:xfrm>
        </p:grpSpPr>
        <p:grpSp>
          <p:nvGrpSpPr>
            <p:cNvPr id="38" name="Group 38"/>
            <p:cNvGrpSpPr/>
            <p:nvPr/>
          </p:nvGrpSpPr>
          <p:grpSpPr>
            <a:xfrm>
              <a:off x="0" y="0"/>
              <a:ext cx="1776647" cy="1776647"/>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2"/>
              </a:solidFill>
            </p:spPr>
          </p:sp>
          <p:sp>
            <p:nvSpPr>
              <p:cNvPr id="40" name="TextBox 40"/>
              <p:cNvSpPr txBox="1"/>
              <p:nvPr/>
            </p:nvSpPr>
            <p:spPr>
              <a:xfrm>
                <a:off x="76200" y="-19050"/>
                <a:ext cx="660400" cy="755650"/>
              </a:xfrm>
              <a:prstGeom prst="rect">
                <a:avLst/>
              </a:prstGeom>
            </p:spPr>
            <p:txBody>
              <a:bodyPr lIns="50800" tIns="50800" rIns="50800" bIns="50800" rtlCol="0" anchor="ctr"/>
              <a:lstStyle/>
              <a:p>
                <a:pPr algn="ctr">
                  <a:lnSpc>
                    <a:spcPts val="3220"/>
                  </a:lnSpc>
                </a:pPr>
                <a:endParaRPr/>
              </a:p>
            </p:txBody>
          </p:sp>
        </p:grpSp>
        <p:sp>
          <p:nvSpPr>
            <p:cNvPr id="41" name="Freeform 41"/>
            <p:cNvSpPr/>
            <p:nvPr/>
          </p:nvSpPr>
          <p:spPr>
            <a:xfrm>
              <a:off x="301535" y="195824"/>
              <a:ext cx="1293802" cy="1288950"/>
            </a:xfrm>
            <a:custGeom>
              <a:avLst/>
              <a:gdLst/>
              <a:ahLst/>
              <a:cxnLst/>
              <a:rect l="l" t="t" r="r" b="b"/>
              <a:pathLst>
                <a:path w="1293802" h="1288950">
                  <a:moveTo>
                    <a:pt x="0" y="0"/>
                  </a:moveTo>
                  <a:lnTo>
                    <a:pt x="1293803" y="0"/>
                  </a:lnTo>
                  <a:lnTo>
                    <a:pt x="1293803" y="1288950"/>
                  </a:lnTo>
                  <a:lnTo>
                    <a:pt x="0" y="1288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2" name="TextBox 42"/>
            <p:cNvSpPr txBox="1"/>
            <p:nvPr/>
          </p:nvSpPr>
          <p:spPr>
            <a:xfrm>
              <a:off x="1941747" y="-40203"/>
              <a:ext cx="7679383" cy="934767"/>
            </a:xfrm>
            <a:prstGeom prst="rect">
              <a:avLst/>
            </a:prstGeom>
          </p:spPr>
          <p:txBody>
            <a:bodyPr lIns="0" tIns="0" rIns="0" bIns="0" rtlCol="0" anchor="t">
              <a:spAutoFit/>
            </a:bodyPr>
            <a:lstStyle/>
            <a:p>
              <a:pPr algn="l">
                <a:lnSpc>
                  <a:spcPts val="3185"/>
                </a:lnSpc>
              </a:pPr>
              <a:r>
                <a:rPr lang="en-US" sz="2275" spc="72">
                  <a:solidFill>
                    <a:srgbClr val="1A1A1A"/>
                  </a:solidFill>
                  <a:latin typeface="Arial Bold"/>
                </a:rPr>
                <a:t>First Nation &amp; Organization </a:t>
              </a:r>
            </a:p>
            <a:p>
              <a:pPr algn="l">
                <a:lnSpc>
                  <a:spcPts val="1547"/>
                </a:lnSpc>
              </a:pPr>
              <a:r>
                <a:rPr lang="en-US" sz="2275" spc="72">
                  <a:solidFill>
                    <a:srgbClr val="1A1A1A"/>
                  </a:solidFill>
                  <a:latin typeface="Arial Bold"/>
                </a:rPr>
                <a:t>Led Events</a:t>
              </a:r>
            </a:p>
          </p:txBody>
        </p:sp>
        <p:sp>
          <p:nvSpPr>
            <p:cNvPr id="43" name="TextBox 43"/>
            <p:cNvSpPr txBox="1"/>
            <p:nvPr/>
          </p:nvSpPr>
          <p:spPr>
            <a:xfrm>
              <a:off x="1941747" y="827599"/>
              <a:ext cx="5312877" cy="712312"/>
            </a:xfrm>
            <a:prstGeom prst="rect">
              <a:avLst/>
            </a:prstGeom>
          </p:spPr>
          <p:txBody>
            <a:bodyPr lIns="0" tIns="0" rIns="0" bIns="0" rtlCol="0" anchor="t">
              <a:spAutoFit/>
            </a:bodyPr>
            <a:lstStyle/>
            <a:p>
              <a:pPr marL="0" lvl="0" indent="0" algn="l">
                <a:lnSpc>
                  <a:spcPts val="2047"/>
                </a:lnSpc>
              </a:pPr>
              <a:r>
                <a:rPr lang="en-US" sz="1706" spc="54">
                  <a:solidFill>
                    <a:srgbClr val="1A1A1A"/>
                  </a:solidFill>
                  <a:latin typeface="Arial"/>
                </a:rPr>
                <a:t>Consultation events led by First Nations and Organizations.</a:t>
              </a:r>
            </a:p>
          </p:txBody>
        </p:sp>
      </p:grpSp>
      <p:grpSp>
        <p:nvGrpSpPr>
          <p:cNvPr id="44" name="Group 44"/>
          <p:cNvGrpSpPr/>
          <p:nvPr/>
        </p:nvGrpSpPr>
        <p:grpSpPr>
          <a:xfrm>
            <a:off x="11936591" y="7162413"/>
            <a:ext cx="5856046" cy="1332485"/>
            <a:chOff x="0" y="0"/>
            <a:chExt cx="7808061" cy="1776647"/>
          </a:xfrm>
        </p:grpSpPr>
        <p:grpSp>
          <p:nvGrpSpPr>
            <p:cNvPr id="45" name="Group 45"/>
            <p:cNvGrpSpPr/>
            <p:nvPr/>
          </p:nvGrpSpPr>
          <p:grpSpPr>
            <a:xfrm>
              <a:off x="6031415" y="0"/>
              <a:ext cx="1776647" cy="1776647"/>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2"/>
              </a:solidFill>
            </p:spPr>
          </p:sp>
          <p:sp>
            <p:nvSpPr>
              <p:cNvPr id="47" name="TextBox 47"/>
              <p:cNvSpPr txBox="1"/>
              <p:nvPr/>
            </p:nvSpPr>
            <p:spPr>
              <a:xfrm>
                <a:off x="76200" y="-19050"/>
                <a:ext cx="660400" cy="755650"/>
              </a:xfrm>
              <a:prstGeom prst="rect">
                <a:avLst/>
              </a:prstGeom>
            </p:spPr>
            <p:txBody>
              <a:bodyPr lIns="50800" tIns="50800" rIns="50800" bIns="50800" rtlCol="0" anchor="ctr"/>
              <a:lstStyle/>
              <a:p>
                <a:pPr algn="ctr">
                  <a:lnSpc>
                    <a:spcPts val="3359"/>
                  </a:lnSpc>
                </a:pPr>
                <a:endParaRPr/>
              </a:p>
            </p:txBody>
          </p:sp>
        </p:grpSp>
        <p:sp>
          <p:nvSpPr>
            <p:cNvPr id="48" name="Freeform 48"/>
            <p:cNvSpPr/>
            <p:nvPr/>
          </p:nvSpPr>
          <p:spPr>
            <a:xfrm>
              <a:off x="6286011" y="339358"/>
              <a:ext cx="1267453" cy="1097931"/>
            </a:xfrm>
            <a:custGeom>
              <a:avLst/>
              <a:gdLst/>
              <a:ahLst/>
              <a:cxnLst/>
              <a:rect l="l" t="t" r="r" b="b"/>
              <a:pathLst>
                <a:path w="1267453" h="1097931">
                  <a:moveTo>
                    <a:pt x="0" y="0"/>
                  </a:moveTo>
                  <a:lnTo>
                    <a:pt x="1267454" y="0"/>
                  </a:lnTo>
                  <a:lnTo>
                    <a:pt x="1267454" y="1097931"/>
                  </a:lnTo>
                  <a:lnTo>
                    <a:pt x="0" y="10979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9" name="TextBox 49"/>
            <p:cNvSpPr txBox="1"/>
            <p:nvPr/>
          </p:nvSpPr>
          <p:spPr>
            <a:xfrm>
              <a:off x="226299" y="-37701"/>
              <a:ext cx="5606228" cy="538410"/>
            </a:xfrm>
            <a:prstGeom prst="rect">
              <a:avLst/>
            </a:prstGeom>
          </p:spPr>
          <p:txBody>
            <a:bodyPr lIns="0" tIns="0" rIns="0" bIns="0" rtlCol="0" anchor="t">
              <a:spAutoFit/>
            </a:bodyPr>
            <a:lstStyle/>
            <a:p>
              <a:pPr algn="r">
                <a:lnSpc>
                  <a:spcPts val="3185"/>
                </a:lnSpc>
              </a:pPr>
              <a:r>
                <a:rPr lang="en-US" sz="2275" spc="72">
                  <a:solidFill>
                    <a:srgbClr val="1A1A1A"/>
                  </a:solidFill>
                  <a:latin typeface="Arial Bold"/>
                </a:rPr>
                <a:t>Department Led Activities</a:t>
              </a:r>
            </a:p>
          </p:txBody>
        </p:sp>
        <p:sp>
          <p:nvSpPr>
            <p:cNvPr id="50" name="TextBox 50"/>
            <p:cNvSpPr txBox="1"/>
            <p:nvPr/>
          </p:nvSpPr>
          <p:spPr>
            <a:xfrm>
              <a:off x="0" y="495716"/>
              <a:ext cx="5866315" cy="1049418"/>
            </a:xfrm>
            <a:prstGeom prst="rect">
              <a:avLst/>
            </a:prstGeom>
          </p:spPr>
          <p:txBody>
            <a:bodyPr lIns="0" tIns="0" rIns="0" bIns="0" rtlCol="0" anchor="t">
              <a:spAutoFit/>
            </a:bodyPr>
            <a:lstStyle/>
            <a:p>
              <a:pPr algn="r">
                <a:lnSpc>
                  <a:spcPts val="2047"/>
                </a:lnSpc>
              </a:pPr>
              <a:r>
                <a:rPr lang="en-US" sz="1706" spc="54">
                  <a:solidFill>
                    <a:srgbClr val="1A1A1A"/>
                  </a:solidFill>
                  <a:latin typeface="Arial"/>
                </a:rPr>
                <a:t>Consultation events led by ISC to discuss key issues, themes, and potential </a:t>
              </a:r>
            </a:p>
            <a:p>
              <a:pPr marL="0" lvl="0" indent="0" algn="r">
                <a:lnSpc>
                  <a:spcPts val="2047"/>
                </a:lnSpc>
              </a:pPr>
              <a:r>
                <a:rPr lang="en-US" sz="1706" spc="54">
                  <a:solidFill>
                    <a:srgbClr val="1A1A1A"/>
                  </a:solidFill>
                  <a:latin typeface="Arial"/>
                </a:rPr>
                <a:t>legislative remedies.</a:t>
              </a:r>
            </a:p>
          </p:txBody>
        </p:sp>
      </p:grpSp>
      <p:sp>
        <p:nvSpPr>
          <p:cNvPr id="53" name="AutoShape 53"/>
          <p:cNvSpPr/>
          <p:nvPr/>
        </p:nvSpPr>
        <p:spPr>
          <a:xfrm flipV="1">
            <a:off x="5913276" y="3996308"/>
            <a:ext cx="3215329" cy="1190549"/>
          </a:xfrm>
          <a:prstGeom prst="line">
            <a:avLst/>
          </a:prstGeom>
          <a:ln w="38100" cap="flat">
            <a:solidFill>
              <a:srgbClr val="858585"/>
            </a:solidFill>
            <a:prstDash val="sysDot"/>
            <a:headEnd type="none" w="sm" len="sm"/>
            <a:tailEnd type="none" w="sm" len="sm"/>
          </a:ln>
        </p:spPr>
      </p:sp>
      <p:sp>
        <p:nvSpPr>
          <p:cNvPr id="54" name="AutoShape 54"/>
          <p:cNvSpPr/>
          <p:nvPr/>
        </p:nvSpPr>
        <p:spPr>
          <a:xfrm>
            <a:off x="9135307" y="4014140"/>
            <a:ext cx="3209435" cy="1206347"/>
          </a:xfrm>
          <a:prstGeom prst="line">
            <a:avLst/>
          </a:prstGeom>
          <a:ln w="38100" cap="flat">
            <a:solidFill>
              <a:srgbClr val="858585"/>
            </a:solidFill>
            <a:prstDash val="sysDot"/>
            <a:headEnd type="none" w="sm" len="sm"/>
            <a:tailEnd type="none" w="sm" len="sm"/>
          </a:ln>
        </p:spPr>
      </p:sp>
      <p:sp>
        <p:nvSpPr>
          <p:cNvPr id="55" name="AutoShape 55"/>
          <p:cNvSpPr/>
          <p:nvPr/>
        </p:nvSpPr>
        <p:spPr>
          <a:xfrm>
            <a:off x="5912467" y="2978303"/>
            <a:ext cx="3209435" cy="1206347"/>
          </a:xfrm>
          <a:prstGeom prst="line">
            <a:avLst/>
          </a:prstGeom>
          <a:ln w="38100" cap="flat">
            <a:solidFill>
              <a:srgbClr val="858585"/>
            </a:solidFill>
            <a:prstDash val="sysDot"/>
            <a:headEnd type="none" w="sm" len="sm"/>
            <a:tailEnd type="none" w="sm" len="sm"/>
          </a:ln>
        </p:spPr>
      </p:sp>
      <p:sp>
        <p:nvSpPr>
          <p:cNvPr id="56" name="AutoShape 56"/>
          <p:cNvSpPr/>
          <p:nvPr/>
        </p:nvSpPr>
        <p:spPr>
          <a:xfrm flipV="1">
            <a:off x="9010663" y="3056317"/>
            <a:ext cx="3215329" cy="1190549"/>
          </a:xfrm>
          <a:prstGeom prst="line">
            <a:avLst/>
          </a:prstGeom>
          <a:ln w="38100" cap="flat">
            <a:solidFill>
              <a:srgbClr val="858585"/>
            </a:solidFill>
            <a:prstDash val="sysDot"/>
            <a:headEnd type="none" w="sm" len="sm"/>
            <a:tailEnd type="none" w="sm" len="sm"/>
          </a:ln>
        </p:spPr>
      </p:sp>
      <p:grpSp>
        <p:nvGrpSpPr>
          <p:cNvPr id="57" name="Group 57"/>
          <p:cNvGrpSpPr/>
          <p:nvPr/>
        </p:nvGrpSpPr>
        <p:grpSpPr>
          <a:xfrm>
            <a:off x="7768611" y="2709763"/>
            <a:ext cx="2750777" cy="2750777"/>
            <a:chOff x="0" y="0"/>
            <a:chExt cx="3667703" cy="3667703"/>
          </a:xfrm>
        </p:grpSpPr>
        <p:grpSp>
          <p:nvGrpSpPr>
            <p:cNvPr id="58" name="Group 58"/>
            <p:cNvGrpSpPr/>
            <p:nvPr/>
          </p:nvGrpSpPr>
          <p:grpSpPr>
            <a:xfrm>
              <a:off x="0" y="0"/>
              <a:ext cx="3667703" cy="3667703"/>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CF71"/>
              </a:solidFill>
            </p:spPr>
          </p:sp>
          <p:sp>
            <p:nvSpPr>
              <p:cNvPr id="60" name="TextBox 60"/>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61" name="TextBox 61"/>
            <p:cNvSpPr txBox="1"/>
            <p:nvPr/>
          </p:nvSpPr>
          <p:spPr>
            <a:xfrm>
              <a:off x="29842" y="1024226"/>
              <a:ext cx="3608018" cy="1571625"/>
            </a:xfrm>
            <a:prstGeom prst="rect">
              <a:avLst/>
            </a:prstGeom>
          </p:spPr>
          <p:txBody>
            <a:bodyPr lIns="0" tIns="0" rIns="0" bIns="0" rtlCol="0" anchor="t">
              <a:spAutoFit/>
            </a:bodyPr>
            <a:lstStyle/>
            <a:p>
              <a:pPr algn="ctr">
                <a:lnSpc>
                  <a:spcPts val="3359"/>
                </a:lnSpc>
              </a:pPr>
              <a:r>
                <a:rPr lang="en-US" sz="2400" spc="76">
                  <a:solidFill>
                    <a:srgbClr val="1A1A1A"/>
                  </a:solidFill>
                  <a:latin typeface="Aileron Bold"/>
                </a:rPr>
                <a:t>Co-development and Information </a:t>
              </a:r>
            </a:p>
            <a:p>
              <a:pPr algn="ctr">
                <a:lnSpc>
                  <a:spcPts val="2400"/>
                </a:lnSpc>
              </a:pPr>
              <a:r>
                <a:rPr lang="en-US" sz="2400" spc="76">
                  <a:solidFill>
                    <a:srgbClr val="1A1A1A"/>
                  </a:solidFill>
                  <a:latin typeface="Aileron Bold"/>
                </a:rPr>
                <a:t>Sharing Phase</a:t>
              </a:r>
            </a:p>
          </p:txBody>
        </p:sp>
      </p:grpSp>
      <p:sp>
        <p:nvSpPr>
          <p:cNvPr id="62" name="Freeform 9">
            <a:extLst>
              <a:ext uri="{FF2B5EF4-FFF2-40B4-BE49-F238E27FC236}">
                <a16:creationId xmlns:a16="http://schemas.microsoft.com/office/drawing/2014/main" id="{87C7C42A-6BEC-D2EB-68B7-57CFEEED002D}"/>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14"/>
            <a:stretch>
              <a:fillRect/>
            </a:stretch>
          </a:blipFill>
        </p:spPr>
      </p:sp>
    </p:spTree>
    <p:extLst>
      <p:ext uri="{BB962C8B-B14F-4D97-AF65-F5344CB8AC3E}">
        <p14:creationId xmlns:p14="http://schemas.microsoft.com/office/powerpoint/2010/main" val="7386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2160" y="815273"/>
            <a:ext cx="16763453" cy="853722"/>
          </a:xfrm>
          <a:prstGeom prst="rect">
            <a:avLst/>
          </a:prstGeom>
        </p:spPr>
        <p:txBody>
          <a:bodyPr lIns="0" tIns="0" rIns="0" bIns="0" rtlCol="0" anchor="t">
            <a:spAutoFit/>
          </a:bodyPr>
          <a:lstStyle/>
          <a:p>
            <a:pPr algn="ctr">
              <a:lnSpc>
                <a:spcPts val="5652"/>
              </a:lnSpc>
            </a:pPr>
            <a:r>
              <a:rPr lang="en-US" sz="5499">
                <a:solidFill>
                  <a:srgbClr val="51823B"/>
                </a:solidFill>
                <a:latin typeface="Arial Bold"/>
              </a:rPr>
              <a:t>Indigenous Advisory Process Participants List</a:t>
            </a:r>
          </a:p>
        </p:txBody>
      </p:sp>
      <p:sp>
        <p:nvSpPr>
          <p:cNvPr id="3" name="Freeform 3"/>
          <p:cNvSpPr/>
          <p:nvPr/>
        </p:nvSpPr>
        <p:spPr>
          <a:xfrm>
            <a:off x="9619134" y="1851342"/>
            <a:ext cx="6051674" cy="6051674"/>
          </a:xfrm>
          <a:custGeom>
            <a:avLst/>
            <a:gdLst/>
            <a:ahLst/>
            <a:cxnLst/>
            <a:rect l="l" t="t" r="r" b="b"/>
            <a:pathLst>
              <a:path w="6051674" h="6051674">
                <a:moveTo>
                  <a:pt x="0" y="0"/>
                </a:moveTo>
                <a:lnTo>
                  <a:pt x="6051674" y="0"/>
                </a:lnTo>
                <a:lnTo>
                  <a:pt x="6051674" y="6051674"/>
                </a:lnTo>
                <a:lnTo>
                  <a:pt x="0" y="60516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550701">
            <a:off x="8636397" y="1691425"/>
            <a:ext cx="8929583" cy="7724089"/>
          </a:xfrm>
          <a:custGeom>
            <a:avLst/>
            <a:gdLst/>
            <a:ahLst/>
            <a:cxnLst/>
            <a:rect l="l" t="t" r="r" b="b"/>
            <a:pathLst>
              <a:path w="8929583" h="7724089">
                <a:moveTo>
                  <a:pt x="0" y="0"/>
                </a:moveTo>
                <a:lnTo>
                  <a:pt x="8929584" y="0"/>
                </a:lnTo>
                <a:lnTo>
                  <a:pt x="8929584" y="7724089"/>
                </a:lnTo>
                <a:lnTo>
                  <a:pt x="0" y="77240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Freeform 24"/>
          <p:cNvSpPr/>
          <p:nvPr/>
        </p:nvSpPr>
        <p:spPr>
          <a:xfrm>
            <a:off x="9520056" y="5458249"/>
            <a:ext cx="198155" cy="428442"/>
          </a:xfrm>
          <a:custGeom>
            <a:avLst/>
            <a:gdLst/>
            <a:ahLst/>
            <a:cxnLst/>
            <a:rect l="l" t="t" r="r" b="b"/>
            <a:pathLst>
              <a:path w="198155" h="428442">
                <a:moveTo>
                  <a:pt x="0" y="0"/>
                </a:moveTo>
                <a:lnTo>
                  <a:pt x="198155" y="0"/>
                </a:lnTo>
                <a:lnTo>
                  <a:pt x="198155" y="428442"/>
                </a:lnTo>
                <a:lnTo>
                  <a:pt x="0" y="4284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25"/>
          <p:cNvSpPr/>
          <p:nvPr/>
        </p:nvSpPr>
        <p:spPr>
          <a:xfrm>
            <a:off x="12446816" y="7608984"/>
            <a:ext cx="198155" cy="428442"/>
          </a:xfrm>
          <a:custGeom>
            <a:avLst/>
            <a:gdLst/>
            <a:ahLst/>
            <a:cxnLst/>
            <a:rect l="l" t="t" r="r" b="b"/>
            <a:pathLst>
              <a:path w="198155" h="428442">
                <a:moveTo>
                  <a:pt x="0" y="0"/>
                </a:moveTo>
                <a:lnTo>
                  <a:pt x="198155" y="0"/>
                </a:lnTo>
                <a:lnTo>
                  <a:pt x="198155" y="428442"/>
                </a:lnTo>
                <a:lnTo>
                  <a:pt x="0" y="4284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a:off x="13746803" y="7064276"/>
            <a:ext cx="198155" cy="428442"/>
          </a:xfrm>
          <a:custGeom>
            <a:avLst/>
            <a:gdLst/>
            <a:ahLst/>
            <a:cxnLst/>
            <a:rect l="l" t="t" r="r" b="b"/>
            <a:pathLst>
              <a:path w="198155" h="428442">
                <a:moveTo>
                  <a:pt x="0" y="0"/>
                </a:moveTo>
                <a:lnTo>
                  <a:pt x="198155" y="0"/>
                </a:lnTo>
                <a:lnTo>
                  <a:pt x="198155" y="428443"/>
                </a:lnTo>
                <a:lnTo>
                  <a:pt x="0" y="42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a:off x="15000821" y="7823205"/>
            <a:ext cx="198155" cy="428442"/>
          </a:xfrm>
          <a:custGeom>
            <a:avLst/>
            <a:gdLst/>
            <a:ahLst/>
            <a:cxnLst/>
            <a:rect l="l" t="t" r="r" b="b"/>
            <a:pathLst>
              <a:path w="198155" h="428442">
                <a:moveTo>
                  <a:pt x="0" y="0"/>
                </a:moveTo>
                <a:lnTo>
                  <a:pt x="198155" y="0"/>
                </a:lnTo>
                <a:lnTo>
                  <a:pt x="198155" y="428442"/>
                </a:lnTo>
                <a:lnTo>
                  <a:pt x="0" y="4284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Freeform 28"/>
          <p:cNvSpPr/>
          <p:nvPr/>
        </p:nvSpPr>
        <p:spPr>
          <a:xfrm>
            <a:off x="9958990" y="7123391"/>
            <a:ext cx="198155" cy="428442"/>
          </a:xfrm>
          <a:custGeom>
            <a:avLst/>
            <a:gdLst/>
            <a:ahLst/>
            <a:cxnLst/>
            <a:rect l="l" t="t" r="r" b="b"/>
            <a:pathLst>
              <a:path w="198155" h="428442">
                <a:moveTo>
                  <a:pt x="0" y="0"/>
                </a:moveTo>
                <a:lnTo>
                  <a:pt x="198154" y="0"/>
                </a:lnTo>
                <a:lnTo>
                  <a:pt x="198154" y="428443"/>
                </a:lnTo>
                <a:lnTo>
                  <a:pt x="0" y="42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4401756" y="7745511"/>
            <a:ext cx="198155" cy="428442"/>
          </a:xfrm>
          <a:custGeom>
            <a:avLst/>
            <a:gdLst/>
            <a:ahLst/>
            <a:cxnLst/>
            <a:rect l="l" t="t" r="r" b="b"/>
            <a:pathLst>
              <a:path w="198155" h="428442">
                <a:moveTo>
                  <a:pt x="0" y="0"/>
                </a:moveTo>
                <a:lnTo>
                  <a:pt x="198154" y="0"/>
                </a:lnTo>
                <a:lnTo>
                  <a:pt x="198154" y="428443"/>
                </a:lnTo>
                <a:lnTo>
                  <a:pt x="0" y="42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0" name="Freeform 30"/>
          <p:cNvSpPr/>
          <p:nvPr/>
        </p:nvSpPr>
        <p:spPr>
          <a:xfrm>
            <a:off x="9224810" y="6635834"/>
            <a:ext cx="198155" cy="428442"/>
          </a:xfrm>
          <a:custGeom>
            <a:avLst/>
            <a:gdLst/>
            <a:ahLst/>
            <a:cxnLst/>
            <a:rect l="l" t="t" r="r" b="b"/>
            <a:pathLst>
              <a:path w="198155" h="428442">
                <a:moveTo>
                  <a:pt x="0" y="0"/>
                </a:moveTo>
                <a:lnTo>
                  <a:pt x="198154" y="0"/>
                </a:lnTo>
                <a:lnTo>
                  <a:pt x="198154" y="428442"/>
                </a:lnTo>
                <a:lnTo>
                  <a:pt x="0" y="4284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1" name="TextBox 31"/>
          <p:cNvSpPr txBox="1"/>
          <p:nvPr/>
        </p:nvSpPr>
        <p:spPr>
          <a:xfrm>
            <a:off x="4575160" y="4483429"/>
            <a:ext cx="3511092" cy="706568"/>
          </a:xfrm>
          <a:prstGeom prst="rect">
            <a:avLst/>
          </a:prstGeom>
        </p:spPr>
        <p:txBody>
          <a:bodyPr lIns="0" tIns="0" rIns="0" bIns="0" rtlCol="0" anchor="t">
            <a:spAutoFit/>
          </a:bodyPr>
          <a:lstStyle/>
          <a:p>
            <a:pPr algn="ctr">
              <a:lnSpc>
                <a:spcPts val="2623"/>
              </a:lnSpc>
            </a:pPr>
            <a:r>
              <a:rPr lang="en-US" sz="2385" spc="71" dirty="0">
                <a:solidFill>
                  <a:srgbClr val="A74B34"/>
                </a:solidFill>
                <a:latin typeface="Arial Bold"/>
              </a:rPr>
              <a:t>WOMEN’S AND YOUTH CAUCUS</a:t>
            </a:r>
          </a:p>
        </p:txBody>
      </p:sp>
      <p:sp>
        <p:nvSpPr>
          <p:cNvPr id="32" name="TextBox 32"/>
          <p:cNvSpPr txBox="1"/>
          <p:nvPr/>
        </p:nvSpPr>
        <p:spPr>
          <a:xfrm>
            <a:off x="732439" y="1966364"/>
            <a:ext cx="3851440" cy="706568"/>
          </a:xfrm>
          <a:prstGeom prst="rect">
            <a:avLst/>
          </a:prstGeom>
        </p:spPr>
        <p:txBody>
          <a:bodyPr lIns="0" tIns="0" rIns="0" bIns="0" rtlCol="0" anchor="t">
            <a:spAutoFit/>
          </a:bodyPr>
          <a:lstStyle/>
          <a:p>
            <a:pPr algn="ctr">
              <a:lnSpc>
                <a:spcPts val="2623"/>
              </a:lnSpc>
            </a:pPr>
            <a:r>
              <a:rPr lang="en-US" sz="2385" spc="71">
                <a:solidFill>
                  <a:srgbClr val="51823B"/>
                </a:solidFill>
                <a:latin typeface="Arial Bold"/>
              </a:rPr>
              <a:t>NATIONAL INDIGENOUS ORGANIZATION TABLE</a:t>
            </a:r>
          </a:p>
        </p:txBody>
      </p:sp>
      <p:sp>
        <p:nvSpPr>
          <p:cNvPr id="33" name="TextBox 33"/>
          <p:cNvSpPr txBox="1"/>
          <p:nvPr/>
        </p:nvSpPr>
        <p:spPr>
          <a:xfrm>
            <a:off x="17150999" y="5018910"/>
            <a:ext cx="1979677" cy="276211"/>
          </a:xfrm>
          <a:prstGeom prst="rect">
            <a:avLst/>
          </a:prstGeom>
        </p:spPr>
        <p:txBody>
          <a:bodyPr lIns="0" tIns="0" rIns="0" bIns="0" rtlCol="0" anchor="t">
            <a:spAutoFit/>
          </a:bodyPr>
          <a:lstStyle/>
          <a:p>
            <a:pPr algn="ctr">
              <a:lnSpc>
                <a:spcPts val="2249"/>
              </a:lnSpc>
            </a:pPr>
            <a:endParaRPr/>
          </a:p>
        </p:txBody>
      </p:sp>
      <p:sp>
        <p:nvSpPr>
          <p:cNvPr id="34" name="Freeform 34"/>
          <p:cNvSpPr/>
          <p:nvPr/>
        </p:nvSpPr>
        <p:spPr>
          <a:xfrm>
            <a:off x="16645809" y="7064276"/>
            <a:ext cx="198155" cy="428442"/>
          </a:xfrm>
          <a:custGeom>
            <a:avLst/>
            <a:gdLst/>
            <a:ahLst/>
            <a:cxnLst/>
            <a:rect l="l" t="t" r="r" b="b"/>
            <a:pathLst>
              <a:path w="198155" h="428442">
                <a:moveTo>
                  <a:pt x="0" y="0"/>
                </a:moveTo>
                <a:lnTo>
                  <a:pt x="198155" y="0"/>
                </a:lnTo>
                <a:lnTo>
                  <a:pt x="198155" y="428443"/>
                </a:lnTo>
                <a:lnTo>
                  <a:pt x="0" y="42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5" name="Freeform 35"/>
          <p:cNvSpPr/>
          <p:nvPr/>
        </p:nvSpPr>
        <p:spPr>
          <a:xfrm>
            <a:off x="14802667" y="8173954"/>
            <a:ext cx="198155" cy="428442"/>
          </a:xfrm>
          <a:custGeom>
            <a:avLst/>
            <a:gdLst/>
            <a:ahLst/>
            <a:cxnLst/>
            <a:rect l="l" t="t" r="r" b="b"/>
            <a:pathLst>
              <a:path w="198155" h="428442">
                <a:moveTo>
                  <a:pt x="0" y="0"/>
                </a:moveTo>
                <a:lnTo>
                  <a:pt x="198154" y="0"/>
                </a:lnTo>
                <a:lnTo>
                  <a:pt x="198154" y="428442"/>
                </a:lnTo>
                <a:lnTo>
                  <a:pt x="0" y="4284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6" name="Freeform 36"/>
          <p:cNvSpPr/>
          <p:nvPr/>
        </p:nvSpPr>
        <p:spPr>
          <a:xfrm>
            <a:off x="9619134" y="6116996"/>
            <a:ext cx="198155" cy="428442"/>
          </a:xfrm>
          <a:custGeom>
            <a:avLst/>
            <a:gdLst/>
            <a:ahLst/>
            <a:cxnLst/>
            <a:rect l="l" t="t" r="r" b="b"/>
            <a:pathLst>
              <a:path w="198155" h="428442">
                <a:moveTo>
                  <a:pt x="0" y="0"/>
                </a:moveTo>
                <a:lnTo>
                  <a:pt x="198154" y="0"/>
                </a:lnTo>
                <a:lnTo>
                  <a:pt x="198154" y="428442"/>
                </a:lnTo>
                <a:lnTo>
                  <a:pt x="0" y="4284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Freeform 37"/>
          <p:cNvSpPr/>
          <p:nvPr/>
        </p:nvSpPr>
        <p:spPr>
          <a:xfrm>
            <a:off x="11485806" y="6694949"/>
            <a:ext cx="198155" cy="428442"/>
          </a:xfrm>
          <a:custGeom>
            <a:avLst/>
            <a:gdLst/>
            <a:ahLst/>
            <a:cxnLst/>
            <a:rect l="l" t="t" r="r" b="b"/>
            <a:pathLst>
              <a:path w="198155" h="428442">
                <a:moveTo>
                  <a:pt x="0" y="0"/>
                </a:moveTo>
                <a:lnTo>
                  <a:pt x="198155" y="0"/>
                </a:lnTo>
                <a:lnTo>
                  <a:pt x="198155" y="428442"/>
                </a:lnTo>
                <a:lnTo>
                  <a:pt x="0" y="4284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Freeform 38"/>
          <p:cNvSpPr/>
          <p:nvPr/>
        </p:nvSpPr>
        <p:spPr>
          <a:xfrm>
            <a:off x="9422964" y="4622492"/>
            <a:ext cx="198155" cy="428442"/>
          </a:xfrm>
          <a:custGeom>
            <a:avLst/>
            <a:gdLst/>
            <a:ahLst/>
            <a:cxnLst/>
            <a:rect l="l" t="t" r="r" b="b"/>
            <a:pathLst>
              <a:path w="198155" h="428442">
                <a:moveTo>
                  <a:pt x="0" y="0"/>
                </a:moveTo>
                <a:lnTo>
                  <a:pt x="198155" y="0"/>
                </a:lnTo>
                <a:lnTo>
                  <a:pt x="198155" y="428443"/>
                </a:lnTo>
                <a:lnTo>
                  <a:pt x="0" y="42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Freeform 39"/>
          <p:cNvSpPr/>
          <p:nvPr/>
        </p:nvSpPr>
        <p:spPr>
          <a:xfrm>
            <a:off x="14703589" y="8485499"/>
            <a:ext cx="198155" cy="428442"/>
          </a:xfrm>
          <a:custGeom>
            <a:avLst/>
            <a:gdLst/>
            <a:ahLst/>
            <a:cxnLst/>
            <a:rect l="l" t="t" r="r" b="b"/>
            <a:pathLst>
              <a:path w="198155" h="428442">
                <a:moveTo>
                  <a:pt x="0" y="0"/>
                </a:moveTo>
                <a:lnTo>
                  <a:pt x="198155" y="0"/>
                </a:lnTo>
                <a:lnTo>
                  <a:pt x="198155" y="428443"/>
                </a:lnTo>
                <a:lnTo>
                  <a:pt x="0" y="42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40" name="Table 40">
            <a:extLst>
              <a:ext uri="{FF2B5EF4-FFF2-40B4-BE49-F238E27FC236}">
                <a16:creationId xmlns:a16="http://schemas.microsoft.com/office/drawing/2014/main" id="{EBBBBEAC-C35E-1714-333B-501CEFAB7CDB}"/>
              </a:ext>
            </a:extLst>
          </p:cNvPr>
          <p:cNvGraphicFramePr>
            <a:graphicFrameLocks noGrp="1"/>
          </p:cNvGraphicFramePr>
          <p:nvPr>
            <p:extLst>
              <p:ext uri="{D42A27DB-BD31-4B8C-83A1-F6EECF244321}">
                <p14:modId xmlns:p14="http://schemas.microsoft.com/office/powerpoint/2010/main" val="3487751293"/>
              </p:ext>
            </p:extLst>
          </p:nvPr>
        </p:nvGraphicFramePr>
        <p:xfrm>
          <a:off x="816326" y="2764798"/>
          <a:ext cx="3511092" cy="5638994"/>
        </p:xfrm>
        <a:graphic>
          <a:graphicData uri="http://schemas.openxmlformats.org/drawingml/2006/table">
            <a:tbl>
              <a:tblPr firstRow="1" bandRow="1">
                <a:tableStyleId>{5C22544A-7EE6-4342-B048-85BDC9FD1C3A}</a:tableStyleId>
              </a:tblPr>
              <a:tblGrid>
                <a:gridCol w="3511092">
                  <a:extLst>
                    <a:ext uri="{9D8B030D-6E8A-4147-A177-3AD203B41FA5}">
                      <a16:colId xmlns:a16="http://schemas.microsoft.com/office/drawing/2014/main" val="1223435943"/>
                    </a:ext>
                  </a:extLst>
                </a:gridCol>
              </a:tblGrid>
              <a:tr h="4297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Assembly of First Nations - British Columbia</a:t>
                      </a:r>
                      <a:endParaRPr lang="en-US" sz="1400" dirty="0"/>
                    </a:p>
                  </a:txBody>
                  <a:tcPr>
                    <a:solidFill>
                      <a:srgbClr val="E8CF71"/>
                    </a:solidFill>
                  </a:tcPr>
                </a:tc>
                <a:extLst>
                  <a:ext uri="{0D108BD9-81ED-4DB2-BD59-A6C34878D82A}">
                    <a16:rowId xmlns:a16="http://schemas.microsoft.com/office/drawing/2014/main" val="3499759842"/>
                  </a:ext>
                </a:extLst>
              </a:tr>
              <a:tr h="44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Assembly of First Nations - Manitoba</a:t>
                      </a:r>
                      <a:endParaRPr lang="en-US" sz="1400" dirty="0"/>
                    </a:p>
                  </a:txBody>
                  <a:tcPr>
                    <a:solidFill>
                      <a:srgbClr val="B0C889"/>
                    </a:solidFill>
                  </a:tcPr>
                </a:tc>
                <a:extLst>
                  <a:ext uri="{0D108BD9-81ED-4DB2-BD59-A6C34878D82A}">
                    <a16:rowId xmlns:a16="http://schemas.microsoft.com/office/drawing/2014/main" val="940891412"/>
                  </a:ext>
                </a:extLst>
              </a:tr>
              <a:tr h="44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Assembly of First Nations - National</a:t>
                      </a:r>
                      <a:endParaRPr lang="en-US" sz="1400" dirty="0"/>
                    </a:p>
                  </a:txBody>
                  <a:tcPr>
                    <a:solidFill>
                      <a:srgbClr val="E8CF71"/>
                    </a:solidFill>
                  </a:tcPr>
                </a:tc>
                <a:extLst>
                  <a:ext uri="{0D108BD9-81ED-4DB2-BD59-A6C34878D82A}">
                    <a16:rowId xmlns:a16="http://schemas.microsoft.com/office/drawing/2014/main" val="370123091"/>
                  </a:ext>
                </a:extLst>
              </a:tr>
              <a:tr h="44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Anishinabek Nation</a:t>
                      </a:r>
                      <a:endParaRPr lang="en-US" sz="1400" dirty="0"/>
                    </a:p>
                  </a:txBody>
                  <a:tcPr>
                    <a:solidFill>
                      <a:srgbClr val="B0C889"/>
                    </a:solidFill>
                  </a:tcPr>
                </a:tc>
                <a:extLst>
                  <a:ext uri="{0D108BD9-81ED-4DB2-BD59-A6C34878D82A}">
                    <a16:rowId xmlns:a16="http://schemas.microsoft.com/office/drawing/2014/main" val="3680015116"/>
                  </a:ext>
                </a:extLst>
              </a:tr>
              <a:tr h="617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Assembly of Nova Scotia Mi'kmaq Chiefs</a:t>
                      </a:r>
                      <a:endParaRPr lang="en-US" sz="1400" dirty="0"/>
                    </a:p>
                  </a:txBody>
                  <a:tcPr>
                    <a:solidFill>
                      <a:srgbClr val="E8CF71"/>
                    </a:solidFill>
                  </a:tcPr>
                </a:tc>
                <a:extLst>
                  <a:ext uri="{0D108BD9-81ED-4DB2-BD59-A6C34878D82A}">
                    <a16:rowId xmlns:a16="http://schemas.microsoft.com/office/drawing/2014/main" val="95620728"/>
                  </a:ext>
                </a:extLst>
              </a:tr>
              <a:tr h="44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Congress of Aboriginal Peoples</a:t>
                      </a:r>
                      <a:endParaRPr lang="en-US" sz="1400" dirty="0"/>
                    </a:p>
                  </a:txBody>
                  <a:tcPr>
                    <a:solidFill>
                      <a:srgbClr val="B0C889"/>
                    </a:solidFill>
                  </a:tcPr>
                </a:tc>
                <a:extLst>
                  <a:ext uri="{0D108BD9-81ED-4DB2-BD59-A6C34878D82A}">
                    <a16:rowId xmlns:a16="http://schemas.microsoft.com/office/drawing/2014/main" val="3122973724"/>
                  </a:ext>
                </a:extLst>
              </a:tr>
              <a:tr h="617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First Nations Summit of British Columbia</a:t>
                      </a:r>
                      <a:endParaRPr lang="en-US" sz="1400" dirty="0"/>
                    </a:p>
                  </a:txBody>
                  <a:tcPr>
                    <a:solidFill>
                      <a:srgbClr val="E8CF71"/>
                    </a:solidFill>
                  </a:tcPr>
                </a:tc>
                <a:extLst>
                  <a:ext uri="{0D108BD9-81ED-4DB2-BD59-A6C34878D82A}">
                    <a16:rowId xmlns:a16="http://schemas.microsoft.com/office/drawing/2014/main" val="143512082"/>
                  </a:ext>
                </a:extLst>
              </a:tr>
              <a:tr h="44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Indigenous Bar Association</a:t>
                      </a:r>
                      <a:endParaRPr lang="en-US" sz="1400" dirty="0"/>
                    </a:p>
                  </a:txBody>
                  <a:tcPr>
                    <a:solidFill>
                      <a:srgbClr val="B0C889"/>
                    </a:solidFill>
                  </a:tcPr>
                </a:tc>
                <a:extLst>
                  <a:ext uri="{0D108BD9-81ED-4DB2-BD59-A6C34878D82A}">
                    <a16:rowId xmlns:a16="http://schemas.microsoft.com/office/drawing/2014/main" val="2357918649"/>
                  </a:ext>
                </a:extLst>
              </a:tr>
              <a:tr h="617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National Association of Friendship Centers</a:t>
                      </a:r>
                      <a:endParaRPr lang="en-US" sz="1400" dirty="0"/>
                    </a:p>
                  </a:txBody>
                  <a:tcPr>
                    <a:solidFill>
                      <a:srgbClr val="E8CF71"/>
                    </a:solidFill>
                  </a:tcPr>
                </a:tc>
                <a:extLst>
                  <a:ext uri="{0D108BD9-81ED-4DB2-BD59-A6C34878D82A}">
                    <a16:rowId xmlns:a16="http://schemas.microsoft.com/office/drawing/2014/main" val="762167727"/>
                  </a:ext>
                </a:extLst>
              </a:tr>
              <a:tr h="44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Native Women's Association of Canada</a:t>
                      </a:r>
                      <a:endParaRPr lang="en-US" sz="1400" dirty="0"/>
                    </a:p>
                  </a:txBody>
                  <a:tcPr>
                    <a:solidFill>
                      <a:srgbClr val="B0C889"/>
                    </a:solidFill>
                  </a:tcPr>
                </a:tc>
                <a:extLst>
                  <a:ext uri="{0D108BD9-81ED-4DB2-BD59-A6C34878D82A}">
                    <a16:rowId xmlns:a16="http://schemas.microsoft.com/office/drawing/2014/main" val="2532105654"/>
                  </a:ext>
                </a:extLst>
              </a:tr>
              <a:tr h="617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A1A1A"/>
                          </a:solidFill>
                          <a:latin typeface="Aileron Bold"/>
                        </a:rPr>
                        <a:t>Union of British Columbia's Indian Chiefs</a:t>
                      </a:r>
                      <a:endParaRPr lang="en-US" sz="1400" dirty="0"/>
                    </a:p>
                  </a:txBody>
                  <a:tcPr>
                    <a:solidFill>
                      <a:srgbClr val="E8CF71"/>
                    </a:solidFill>
                  </a:tcPr>
                </a:tc>
                <a:extLst>
                  <a:ext uri="{0D108BD9-81ED-4DB2-BD59-A6C34878D82A}">
                    <a16:rowId xmlns:a16="http://schemas.microsoft.com/office/drawing/2014/main" val="3079165721"/>
                  </a:ext>
                </a:extLst>
              </a:tr>
            </a:tbl>
          </a:graphicData>
        </a:graphic>
      </p:graphicFrame>
      <p:graphicFrame>
        <p:nvGraphicFramePr>
          <p:cNvPr id="41" name="Table 40">
            <a:extLst>
              <a:ext uri="{FF2B5EF4-FFF2-40B4-BE49-F238E27FC236}">
                <a16:creationId xmlns:a16="http://schemas.microsoft.com/office/drawing/2014/main" id="{1D0336D2-6B56-6F13-C013-A3C584AAB711}"/>
              </a:ext>
            </a:extLst>
          </p:cNvPr>
          <p:cNvGraphicFramePr>
            <a:graphicFrameLocks noGrp="1"/>
          </p:cNvGraphicFramePr>
          <p:nvPr>
            <p:extLst>
              <p:ext uri="{D42A27DB-BD31-4B8C-83A1-F6EECF244321}">
                <p14:modId xmlns:p14="http://schemas.microsoft.com/office/powerpoint/2010/main" val="1700852026"/>
              </p:ext>
            </p:extLst>
          </p:nvPr>
        </p:nvGraphicFramePr>
        <p:xfrm>
          <a:off x="4565202" y="5218806"/>
          <a:ext cx="3511092" cy="3185762"/>
        </p:xfrm>
        <a:graphic>
          <a:graphicData uri="http://schemas.openxmlformats.org/drawingml/2006/table">
            <a:tbl>
              <a:tblPr firstRow="1" bandRow="1">
                <a:tableStyleId>{5C22544A-7EE6-4342-B048-85BDC9FD1C3A}</a:tableStyleId>
              </a:tblPr>
              <a:tblGrid>
                <a:gridCol w="3511092">
                  <a:extLst>
                    <a:ext uri="{9D8B030D-6E8A-4147-A177-3AD203B41FA5}">
                      <a16:colId xmlns:a16="http://schemas.microsoft.com/office/drawing/2014/main" val="1223435943"/>
                    </a:ext>
                  </a:extLst>
                </a:gridCol>
              </a:tblGrid>
              <a:tr h="429768">
                <a:tc>
                  <a:txBody>
                    <a:bodyPr/>
                    <a:lstStyle/>
                    <a:p>
                      <a:pPr algn="ctr">
                        <a:lnSpc>
                          <a:spcPts val="1563"/>
                        </a:lnSpc>
                        <a:defRPr/>
                      </a:pPr>
                      <a:r>
                        <a:rPr lang="en-US" sz="1400" dirty="0">
                          <a:solidFill>
                            <a:srgbClr val="1A1A1A"/>
                          </a:solidFill>
                          <a:latin typeface="Aileron Bold"/>
                        </a:rPr>
                        <a:t>Warriors Rising Youth Society</a:t>
                      </a:r>
                      <a:endParaRPr lang="en-US" sz="1400" dirty="0"/>
                    </a:p>
                  </a:txBody>
                  <a:tcPr>
                    <a:solidFill>
                      <a:srgbClr val="C36A50"/>
                    </a:solidFill>
                  </a:tcPr>
                </a:tc>
                <a:extLst>
                  <a:ext uri="{0D108BD9-81ED-4DB2-BD59-A6C34878D82A}">
                    <a16:rowId xmlns:a16="http://schemas.microsoft.com/office/drawing/2014/main" val="3499759842"/>
                  </a:ext>
                </a:extLst>
              </a:tr>
              <a:tr h="441869">
                <a:tc>
                  <a:txBody>
                    <a:bodyPr/>
                    <a:lstStyle/>
                    <a:p>
                      <a:pPr marL="0" marR="0" lvl="0" indent="0" algn="ctr" defTabSz="914400" rtl="0" eaLnBrk="1" fontAlgn="auto" latinLnBrk="0" hangingPunct="1">
                        <a:lnSpc>
                          <a:spcPts val="1563"/>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Aileron Bold"/>
                          <a:ea typeface="+mn-ea"/>
                          <a:cs typeface="+mn-cs"/>
                        </a:rPr>
                        <a:t>Feminist Alliance for International Action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solidFill>
                      <a:srgbClr val="D49583"/>
                    </a:solidFill>
                  </a:tcPr>
                </a:tc>
                <a:extLst>
                  <a:ext uri="{0D108BD9-81ED-4DB2-BD59-A6C34878D82A}">
                    <a16:rowId xmlns:a16="http://schemas.microsoft.com/office/drawing/2014/main" val="940891412"/>
                  </a:ext>
                </a:extLst>
              </a:tr>
              <a:tr h="441869">
                <a:tc>
                  <a:txBody>
                    <a:bodyPr/>
                    <a:lstStyle/>
                    <a:p>
                      <a:pPr algn="ctr">
                        <a:lnSpc>
                          <a:spcPts val="1563"/>
                        </a:lnSpc>
                        <a:defRPr/>
                      </a:pPr>
                      <a:r>
                        <a:rPr lang="en-US" sz="1400" dirty="0">
                          <a:solidFill>
                            <a:srgbClr val="1A1A1A"/>
                          </a:solidFill>
                          <a:latin typeface="Aileron Bold"/>
                        </a:rPr>
                        <a:t>Indigenous Youth Council for the National Association of Friendship Centers</a:t>
                      </a:r>
                      <a:endParaRPr lang="en-US" sz="1400" dirty="0"/>
                    </a:p>
                  </a:txBody>
                  <a:tcPr>
                    <a:solidFill>
                      <a:srgbClr val="C36A50"/>
                    </a:solidFill>
                  </a:tcPr>
                </a:tc>
                <a:extLst>
                  <a:ext uri="{0D108BD9-81ED-4DB2-BD59-A6C34878D82A}">
                    <a16:rowId xmlns:a16="http://schemas.microsoft.com/office/drawing/2014/main" val="370123091"/>
                  </a:ext>
                </a:extLst>
              </a:tr>
              <a:tr h="441869">
                <a:tc>
                  <a:txBody>
                    <a:bodyPr/>
                    <a:lstStyle/>
                    <a:p>
                      <a:pPr algn="ctr">
                        <a:lnSpc>
                          <a:spcPts val="1563"/>
                        </a:lnSpc>
                        <a:defRPr/>
                      </a:pPr>
                      <a:r>
                        <a:rPr lang="en-US" sz="1400" dirty="0">
                          <a:solidFill>
                            <a:srgbClr val="1A1A1A"/>
                          </a:solidFill>
                          <a:latin typeface="Aileron Bold"/>
                        </a:rPr>
                        <a:t>Ontario First Nations Young Peoples Council</a:t>
                      </a:r>
                      <a:endParaRPr lang="en-US" sz="1400" dirty="0"/>
                    </a:p>
                  </a:txBody>
                  <a:tcPr>
                    <a:solidFill>
                      <a:srgbClr val="D49583"/>
                    </a:solidFill>
                  </a:tcPr>
                </a:tc>
                <a:extLst>
                  <a:ext uri="{0D108BD9-81ED-4DB2-BD59-A6C34878D82A}">
                    <a16:rowId xmlns:a16="http://schemas.microsoft.com/office/drawing/2014/main" val="3680015116"/>
                  </a:ext>
                </a:extLst>
              </a:tr>
              <a:tr h="617405">
                <a:tc>
                  <a:txBody>
                    <a:bodyPr/>
                    <a:lstStyle/>
                    <a:p>
                      <a:pPr algn="ctr">
                        <a:lnSpc>
                          <a:spcPts val="1563"/>
                        </a:lnSpc>
                        <a:defRPr/>
                      </a:pPr>
                      <a:r>
                        <a:rPr lang="en-US" sz="1400" dirty="0">
                          <a:solidFill>
                            <a:srgbClr val="1A1A1A"/>
                          </a:solidFill>
                          <a:latin typeface="Aileron Bold"/>
                        </a:rPr>
                        <a:t>Ontario Native Women's Association</a:t>
                      </a:r>
                      <a:endParaRPr lang="en-US" sz="1400" dirty="0"/>
                    </a:p>
                  </a:txBody>
                  <a:tcPr>
                    <a:solidFill>
                      <a:srgbClr val="C36A50"/>
                    </a:solidFill>
                  </a:tcPr>
                </a:tc>
                <a:extLst>
                  <a:ext uri="{0D108BD9-81ED-4DB2-BD59-A6C34878D82A}">
                    <a16:rowId xmlns:a16="http://schemas.microsoft.com/office/drawing/2014/main" val="95620728"/>
                  </a:ext>
                </a:extLst>
              </a:tr>
              <a:tr h="441869">
                <a:tc>
                  <a:txBody>
                    <a:bodyPr/>
                    <a:lstStyle/>
                    <a:p>
                      <a:pPr algn="ctr">
                        <a:lnSpc>
                          <a:spcPts val="1563"/>
                        </a:lnSpc>
                        <a:defRPr/>
                      </a:pPr>
                      <a:r>
                        <a:rPr lang="en-US" sz="1400" dirty="0">
                          <a:solidFill>
                            <a:srgbClr val="1A1A1A"/>
                          </a:solidFill>
                          <a:latin typeface="Aileron Bold"/>
                        </a:rPr>
                        <a:t>Quebec Native Women's Association</a:t>
                      </a:r>
                      <a:endParaRPr lang="en-US" sz="1400" dirty="0"/>
                    </a:p>
                  </a:txBody>
                  <a:tcPr>
                    <a:solidFill>
                      <a:srgbClr val="D49583"/>
                    </a:solidFill>
                  </a:tcPr>
                </a:tc>
                <a:extLst>
                  <a:ext uri="{0D108BD9-81ED-4DB2-BD59-A6C34878D82A}">
                    <a16:rowId xmlns:a16="http://schemas.microsoft.com/office/drawing/2014/main" val="3122973724"/>
                  </a:ext>
                </a:extLst>
              </a:tr>
            </a:tbl>
          </a:graphicData>
        </a:graphic>
      </p:graphicFrame>
      <p:sp>
        <p:nvSpPr>
          <p:cNvPr id="6" name="Freeform 9">
            <a:extLst>
              <a:ext uri="{FF2B5EF4-FFF2-40B4-BE49-F238E27FC236}">
                <a16:creationId xmlns:a16="http://schemas.microsoft.com/office/drawing/2014/main" id="{F40A51E8-D906-F9F4-E157-C0DE92534CC5}"/>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8"/>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flipH="1">
            <a:off x="5054791" y="5704507"/>
            <a:ext cx="9878" cy="1177288"/>
          </a:xfrm>
          <a:prstGeom prst="line">
            <a:avLst/>
          </a:prstGeom>
          <a:ln w="19050" cap="flat">
            <a:solidFill>
              <a:srgbClr val="858585"/>
            </a:solidFill>
            <a:prstDash val="solid"/>
            <a:headEnd type="none" w="sm" len="sm"/>
            <a:tailEnd type="none" w="sm" len="sm"/>
          </a:ln>
        </p:spPr>
      </p:sp>
      <p:sp>
        <p:nvSpPr>
          <p:cNvPr id="5" name="AutoShape 5"/>
          <p:cNvSpPr/>
          <p:nvPr/>
        </p:nvSpPr>
        <p:spPr>
          <a:xfrm>
            <a:off x="5132758" y="5414767"/>
            <a:ext cx="664320" cy="0"/>
          </a:xfrm>
          <a:prstGeom prst="line">
            <a:avLst/>
          </a:prstGeom>
          <a:ln w="19050" cap="flat">
            <a:solidFill>
              <a:srgbClr val="858585"/>
            </a:solidFill>
            <a:prstDash val="solid"/>
            <a:headEnd type="none" w="sm" len="sm"/>
            <a:tailEnd type="none" w="sm" len="sm"/>
          </a:ln>
        </p:spPr>
      </p:sp>
      <p:sp>
        <p:nvSpPr>
          <p:cNvPr id="6" name="AutoShape 6"/>
          <p:cNvSpPr/>
          <p:nvPr/>
        </p:nvSpPr>
        <p:spPr>
          <a:xfrm>
            <a:off x="3084035" y="5597739"/>
            <a:ext cx="0" cy="1192335"/>
          </a:xfrm>
          <a:prstGeom prst="line">
            <a:avLst/>
          </a:prstGeom>
          <a:ln w="19050" cap="flat">
            <a:solidFill>
              <a:srgbClr val="858585"/>
            </a:solidFill>
            <a:prstDash val="solid"/>
            <a:headEnd type="none" w="sm" len="sm"/>
            <a:tailEnd type="none" w="sm" len="sm"/>
          </a:ln>
        </p:spPr>
      </p:sp>
      <p:grpSp>
        <p:nvGrpSpPr>
          <p:cNvPr id="7" name="Group 7"/>
          <p:cNvGrpSpPr/>
          <p:nvPr/>
        </p:nvGrpSpPr>
        <p:grpSpPr>
          <a:xfrm>
            <a:off x="2384105" y="5130992"/>
            <a:ext cx="3179816" cy="750890"/>
            <a:chOff x="0" y="0"/>
            <a:chExt cx="2796616" cy="660400"/>
          </a:xfrm>
        </p:grpSpPr>
        <p:sp>
          <p:nvSpPr>
            <p:cNvPr id="8" name="Freeform 8"/>
            <p:cNvSpPr/>
            <p:nvPr/>
          </p:nvSpPr>
          <p:spPr>
            <a:xfrm>
              <a:off x="0" y="0"/>
              <a:ext cx="2796617" cy="660400"/>
            </a:xfrm>
            <a:custGeom>
              <a:avLst/>
              <a:gdLst/>
              <a:ahLst/>
              <a:cxnLst/>
              <a:rect l="l" t="t" r="r" b="b"/>
              <a:pathLst>
                <a:path w="2796617" h="660400">
                  <a:moveTo>
                    <a:pt x="2672156" y="660400"/>
                  </a:moveTo>
                  <a:lnTo>
                    <a:pt x="124460" y="660400"/>
                  </a:lnTo>
                  <a:cubicBezTo>
                    <a:pt x="55880" y="660400"/>
                    <a:pt x="0" y="604520"/>
                    <a:pt x="0" y="535940"/>
                  </a:cubicBezTo>
                  <a:lnTo>
                    <a:pt x="0" y="124460"/>
                  </a:lnTo>
                  <a:cubicBezTo>
                    <a:pt x="0" y="55880"/>
                    <a:pt x="55880" y="0"/>
                    <a:pt x="124460" y="0"/>
                  </a:cubicBezTo>
                  <a:lnTo>
                    <a:pt x="2672156" y="0"/>
                  </a:lnTo>
                  <a:cubicBezTo>
                    <a:pt x="2740736" y="0"/>
                    <a:pt x="2796617" y="55880"/>
                    <a:pt x="2796617" y="124460"/>
                  </a:cubicBezTo>
                  <a:lnTo>
                    <a:pt x="2796617" y="535940"/>
                  </a:lnTo>
                  <a:cubicBezTo>
                    <a:pt x="2796617" y="604520"/>
                    <a:pt x="2740736" y="660400"/>
                    <a:pt x="2672156" y="660400"/>
                  </a:cubicBezTo>
                  <a:close/>
                </a:path>
              </a:pathLst>
            </a:custGeom>
            <a:solidFill>
              <a:srgbClr val="D4E6B7"/>
            </a:solidFill>
          </p:spPr>
        </p:sp>
      </p:grpSp>
      <p:sp>
        <p:nvSpPr>
          <p:cNvPr id="9" name="AutoShape 9"/>
          <p:cNvSpPr/>
          <p:nvPr/>
        </p:nvSpPr>
        <p:spPr>
          <a:xfrm>
            <a:off x="6644416" y="5401035"/>
            <a:ext cx="0" cy="1340709"/>
          </a:xfrm>
          <a:prstGeom prst="line">
            <a:avLst/>
          </a:prstGeom>
          <a:ln w="19050" cap="flat">
            <a:solidFill>
              <a:srgbClr val="858585"/>
            </a:solidFill>
            <a:prstDash val="solid"/>
            <a:headEnd type="none" w="sm" len="sm"/>
            <a:tailEnd type="none" w="sm" len="sm"/>
          </a:ln>
        </p:spPr>
      </p:sp>
      <p:sp>
        <p:nvSpPr>
          <p:cNvPr id="10" name="AutoShape 10"/>
          <p:cNvSpPr/>
          <p:nvPr/>
        </p:nvSpPr>
        <p:spPr>
          <a:xfrm>
            <a:off x="12170972" y="6426457"/>
            <a:ext cx="0" cy="1192335"/>
          </a:xfrm>
          <a:prstGeom prst="line">
            <a:avLst/>
          </a:prstGeom>
          <a:ln w="19050" cap="flat">
            <a:solidFill>
              <a:srgbClr val="858585"/>
            </a:solidFill>
            <a:prstDash val="solid"/>
            <a:headEnd type="none" w="sm" len="sm"/>
            <a:tailEnd type="none" w="sm" len="sm"/>
          </a:ln>
        </p:spPr>
      </p:sp>
      <p:sp>
        <p:nvSpPr>
          <p:cNvPr id="11" name="AutoShape 11"/>
          <p:cNvSpPr/>
          <p:nvPr/>
        </p:nvSpPr>
        <p:spPr>
          <a:xfrm>
            <a:off x="11509630" y="6426457"/>
            <a:ext cx="661342" cy="0"/>
          </a:xfrm>
          <a:prstGeom prst="line">
            <a:avLst/>
          </a:prstGeom>
          <a:ln w="19050" cap="flat">
            <a:solidFill>
              <a:srgbClr val="858585"/>
            </a:solidFill>
            <a:prstDash val="solid"/>
            <a:headEnd type="none" w="sm" len="sm"/>
            <a:tailEnd type="none" w="sm" len="sm"/>
          </a:ln>
        </p:spPr>
      </p:sp>
      <p:grpSp>
        <p:nvGrpSpPr>
          <p:cNvPr id="12" name="Group 12"/>
          <p:cNvGrpSpPr/>
          <p:nvPr/>
        </p:nvGrpSpPr>
        <p:grpSpPr>
          <a:xfrm>
            <a:off x="10527667" y="7113742"/>
            <a:ext cx="3179816" cy="750890"/>
            <a:chOff x="0" y="0"/>
            <a:chExt cx="2796616" cy="660400"/>
          </a:xfrm>
        </p:grpSpPr>
        <p:sp>
          <p:nvSpPr>
            <p:cNvPr id="13" name="Freeform 13"/>
            <p:cNvSpPr/>
            <p:nvPr/>
          </p:nvSpPr>
          <p:spPr>
            <a:xfrm>
              <a:off x="0" y="0"/>
              <a:ext cx="2796617" cy="660400"/>
            </a:xfrm>
            <a:custGeom>
              <a:avLst/>
              <a:gdLst/>
              <a:ahLst/>
              <a:cxnLst/>
              <a:rect l="l" t="t" r="r" b="b"/>
              <a:pathLst>
                <a:path w="2796617" h="660400">
                  <a:moveTo>
                    <a:pt x="2672156" y="660400"/>
                  </a:moveTo>
                  <a:lnTo>
                    <a:pt x="124460" y="660400"/>
                  </a:lnTo>
                  <a:cubicBezTo>
                    <a:pt x="55880" y="660400"/>
                    <a:pt x="0" y="604520"/>
                    <a:pt x="0" y="535940"/>
                  </a:cubicBezTo>
                  <a:lnTo>
                    <a:pt x="0" y="124460"/>
                  </a:lnTo>
                  <a:cubicBezTo>
                    <a:pt x="0" y="55880"/>
                    <a:pt x="55880" y="0"/>
                    <a:pt x="124460" y="0"/>
                  </a:cubicBezTo>
                  <a:lnTo>
                    <a:pt x="2672156" y="0"/>
                  </a:lnTo>
                  <a:cubicBezTo>
                    <a:pt x="2740736" y="0"/>
                    <a:pt x="2796617" y="55880"/>
                    <a:pt x="2796617" y="124460"/>
                  </a:cubicBezTo>
                  <a:lnTo>
                    <a:pt x="2796617" y="535940"/>
                  </a:lnTo>
                  <a:cubicBezTo>
                    <a:pt x="2796617" y="604520"/>
                    <a:pt x="2740736" y="660400"/>
                    <a:pt x="2672156" y="660400"/>
                  </a:cubicBezTo>
                  <a:close/>
                </a:path>
              </a:pathLst>
            </a:custGeom>
            <a:solidFill>
              <a:srgbClr val="A6A6A6"/>
            </a:solidFill>
          </p:spPr>
        </p:sp>
      </p:grpSp>
      <p:sp>
        <p:nvSpPr>
          <p:cNvPr id="14" name="AutoShape 14"/>
          <p:cNvSpPr/>
          <p:nvPr/>
        </p:nvSpPr>
        <p:spPr>
          <a:xfrm>
            <a:off x="8649335" y="1973836"/>
            <a:ext cx="0" cy="1213695"/>
          </a:xfrm>
          <a:prstGeom prst="line">
            <a:avLst/>
          </a:prstGeom>
          <a:ln w="19050" cap="flat">
            <a:solidFill>
              <a:srgbClr val="858585"/>
            </a:solidFill>
            <a:prstDash val="solid"/>
            <a:headEnd type="none" w="sm" len="sm"/>
            <a:tailEnd type="none" w="sm" len="sm"/>
          </a:ln>
        </p:spPr>
      </p:sp>
      <p:sp>
        <p:nvSpPr>
          <p:cNvPr id="15" name="AutoShape 15"/>
          <p:cNvSpPr/>
          <p:nvPr/>
        </p:nvSpPr>
        <p:spPr>
          <a:xfrm>
            <a:off x="5931516" y="3187531"/>
            <a:ext cx="0" cy="683171"/>
          </a:xfrm>
          <a:prstGeom prst="line">
            <a:avLst/>
          </a:prstGeom>
          <a:ln w="19050" cap="flat">
            <a:solidFill>
              <a:srgbClr val="858585"/>
            </a:solidFill>
            <a:prstDash val="solid"/>
            <a:headEnd type="none" w="sm" len="sm"/>
            <a:tailEnd type="none" w="sm" len="sm"/>
          </a:ln>
        </p:spPr>
      </p:sp>
      <p:sp>
        <p:nvSpPr>
          <p:cNvPr id="16" name="AutoShape 16"/>
          <p:cNvSpPr/>
          <p:nvPr/>
        </p:nvSpPr>
        <p:spPr>
          <a:xfrm>
            <a:off x="10577980" y="3187531"/>
            <a:ext cx="0" cy="3030308"/>
          </a:xfrm>
          <a:prstGeom prst="line">
            <a:avLst/>
          </a:prstGeom>
          <a:ln w="19050" cap="flat">
            <a:solidFill>
              <a:srgbClr val="858585"/>
            </a:solidFill>
            <a:prstDash val="solid"/>
            <a:headEnd type="none" w="sm" len="sm"/>
            <a:tailEnd type="none" w="sm" len="sm"/>
          </a:ln>
        </p:spPr>
      </p:sp>
      <p:grpSp>
        <p:nvGrpSpPr>
          <p:cNvPr id="17" name="Group 17"/>
          <p:cNvGrpSpPr/>
          <p:nvPr/>
        </p:nvGrpSpPr>
        <p:grpSpPr>
          <a:xfrm>
            <a:off x="8816655" y="6161108"/>
            <a:ext cx="3179816" cy="750890"/>
            <a:chOff x="0" y="0"/>
            <a:chExt cx="2796616" cy="660400"/>
          </a:xfrm>
        </p:grpSpPr>
        <p:sp>
          <p:nvSpPr>
            <p:cNvPr id="18" name="Freeform 18"/>
            <p:cNvSpPr/>
            <p:nvPr/>
          </p:nvSpPr>
          <p:spPr>
            <a:xfrm>
              <a:off x="0" y="0"/>
              <a:ext cx="2796617" cy="660400"/>
            </a:xfrm>
            <a:custGeom>
              <a:avLst/>
              <a:gdLst/>
              <a:ahLst/>
              <a:cxnLst/>
              <a:rect l="l" t="t" r="r" b="b"/>
              <a:pathLst>
                <a:path w="2796617" h="660400">
                  <a:moveTo>
                    <a:pt x="2672156" y="660400"/>
                  </a:moveTo>
                  <a:lnTo>
                    <a:pt x="124460" y="660400"/>
                  </a:lnTo>
                  <a:cubicBezTo>
                    <a:pt x="55880" y="660400"/>
                    <a:pt x="0" y="604520"/>
                    <a:pt x="0" y="535940"/>
                  </a:cubicBezTo>
                  <a:lnTo>
                    <a:pt x="0" y="124460"/>
                  </a:lnTo>
                  <a:cubicBezTo>
                    <a:pt x="0" y="55880"/>
                    <a:pt x="55880" y="0"/>
                    <a:pt x="124460" y="0"/>
                  </a:cubicBezTo>
                  <a:lnTo>
                    <a:pt x="2672156" y="0"/>
                  </a:lnTo>
                  <a:cubicBezTo>
                    <a:pt x="2740736" y="0"/>
                    <a:pt x="2796617" y="55880"/>
                    <a:pt x="2796617" y="124460"/>
                  </a:cubicBezTo>
                  <a:lnTo>
                    <a:pt x="2796617" y="535940"/>
                  </a:lnTo>
                  <a:cubicBezTo>
                    <a:pt x="2796617" y="604520"/>
                    <a:pt x="2740736" y="660400"/>
                    <a:pt x="2672156" y="660400"/>
                  </a:cubicBezTo>
                  <a:close/>
                </a:path>
              </a:pathLst>
            </a:custGeom>
            <a:solidFill>
              <a:srgbClr val="B0C889"/>
            </a:solidFill>
          </p:spPr>
        </p:sp>
      </p:grpSp>
      <p:sp>
        <p:nvSpPr>
          <p:cNvPr id="19" name="AutoShape 19"/>
          <p:cNvSpPr/>
          <p:nvPr/>
        </p:nvSpPr>
        <p:spPr>
          <a:xfrm flipH="1">
            <a:off x="5891359" y="3428670"/>
            <a:ext cx="45805" cy="513859"/>
          </a:xfrm>
          <a:prstGeom prst="line">
            <a:avLst/>
          </a:prstGeom>
          <a:ln w="19050" cap="flat">
            <a:solidFill>
              <a:srgbClr val="858585"/>
            </a:solidFill>
            <a:prstDash val="solid"/>
            <a:headEnd type="none" w="sm" len="sm"/>
            <a:tailEnd type="none" w="sm" len="sm"/>
          </a:ln>
        </p:spPr>
      </p:sp>
      <p:grpSp>
        <p:nvGrpSpPr>
          <p:cNvPr id="20" name="Group 20"/>
          <p:cNvGrpSpPr/>
          <p:nvPr/>
        </p:nvGrpSpPr>
        <p:grpSpPr>
          <a:xfrm>
            <a:off x="4160463" y="3460231"/>
            <a:ext cx="3443494" cy="852771"/>
            <a:chOff x="0" y="0"/>
            <a:chExt cx="2666700" cy="660400"/>
          </a:xfrm>
        </p:grpSpPr>
        <p:sp>
          <p:nvSpPr>
            <p:cNvPr id="21" name="Freeform 21"/>
            <p:cNvSpPr/>
            <p:nvPr/>
          </p:nvSpPr>
          <p:spPr>
            <a:xfrm>
              <a:off x="0" y="0"/>
              <a:ext cx="2666700" cy="660400"/>
            </a:xfrm>
            <a:custGeom>
              <a:avLst/>
              <a:gdLst/>
              <a:ahLst/>
              <a:cxnLst/>
              <a:rect l="l" t="t" r="r" b="b"/>
              <a:pathLst>
                <a:path w="2666700" h="660400">
                  <a:moveTo>
                    <a:pt x="2542240" y="660400"/>
                  </a:moveTo>
                  <a:lnTo>
                    <a:pt x="124460" y="660400"/>
                  </a:lnTo>
                  <a:cubicBezTo>
                    <a:pt x="55880" y="660400"/>
                    <a:pt x="0" y="604520"/>
                    <a:pt x="0" y="535940"/>
                  </a:cubicBezTo>
                  <a:lnTo>
                    <a:pt x="0" y="124460"/>
                  </a:lnTo>
                  <a:cubicBezTo>
                    <a:pt x="0" y="55880"/>
                    <a:pt x="55880" y="0"/>
                    <a:pt x="124460" y="0"/>
                  </a:cubicBezTo>
                  <a:lnTo>
                    <a:pt x="2542240" y="0"/>
                  </a:lnTo>
                  <a:cubicBezTo>
                    <a:pt x="2610820" y="0"/>
                    <a:pt x="2666700" y="55880"/>
                    <a:pt x="2666700" y="124460"/>
                  </a:cubicBezTo>
                  <a:lnTo>
                    <a:pt x="2666700" y="535940"/>
                  </a:lnTo>
                  <a:cubicBezTo>
                    <a:pt x="2666700" y="604520"/>
                    <a:pt x="2610820" y="660400"/>
                    <a:pt x="2542240" y="660400"/>
                  </a:cubicBezTo>
                  <a:close/>
                </a:path>
              </a:pathLst>
            </a:custGeom>
            <a:solidFill>
              <a:srgbClr val="B0C889"/>
            </a:solidFill>
          </p:spPr>
        </p:sp>
      </p:grpSp>
      <p:grpSp>
        <p:nvGrpSpPr>
          <p:cNvPr id="22" name="Group 22"/>
          <p:cNvGrpSpPr/>
          <p:nvPr/>
        </p:nvGrpSpPr>
        <p:grpSpPr>
          <a:xfrm>
            <a:off x="6855435" y="1976510"/>
            <a:ext cx="3443494" cy="852771"/>
            <a:chOff x="0" y="0"/>
            <a:chExt cx="2666700" cy="660400"/>
          </a:xfrm>
        </p:grpSpPr>
        <p:sp>
          <p:nvSpPr>
            <p:cNvPr id="23" name="Freeform 23"/>
            <p:cNvSpPr/>
            <p:nvPr/>
          </p:nvSpPr>
          <p:spPr>
            <a:xfrm>
              <a:off x="0" y="0"/>
              <a:ext cx="2666700" cy="660400"/>
            </a:xfrm>
            <a:custGeom>
              <a:avLst/>
              <a:gdLst/>
              <a:ahLst/>
              <a:cxnLst/>
              <a:rect l="l" t="t" r="r" b="b"/>
              <a:pathLst>
                <a:path w="2666700" h="660400">
                  <a:moveTo>
                    <a:pt x="2542240" y="660400"/>
                  </a:moveTo>
                  <a:lnTo>
                    <a:pt x="124460" y="660400"/>
                  </a:lnTo>
                  <a:cubicBezTo>
                    <a:pt x="55880" y="660400"/>
                    <a:pt x="0" y="604520"/>
                    <a:pt x="0" y="535940"/>
                  </a:cubicBezTo>
                  <a:lnTo>
                    <a:pt x="0" y="124460"/>
                  </a:lnTo>
                  <a:cubicBezTo>
                    <a:pt x="0" y="55880"/>
                    <a:pt x="55880" y="0"/>
                    <a:pt x="124460" y="0"/>
                  </a:cubicBezTo>
                  <a:lnTo>
                    <a:pt x="2542240" y="0"/>
                  </a:lnTo>
                  <a:cubicBezTo>
                    <a:pt x="2610820" y="0"/>
                    <a:pt x="2666700" y="55880"/>
                    <a:pt x="2666700" y="124460"/>
                  </a:cubicBezTo>
                  <a:lnTo>
                    <a:pt x="2666700" y="535940"/>
                  </a:lnTo>
                  <a:cubicBezTo>
                    <a:pt x="2666700" y="604520"/>
                    <a:pt x="2610820" y="660400"/>
                    <a:pt x="2542240" y="660400"/>
                  </a:cubicBezTo>
                  <a:close/>
                </a:path>
              </a:pathLst>
            </a:custGeom>
            <a:solidFill>
              <a:srgbClr val="89A45F"/>
            </a:solidFill>
          </p:spPr>
        </p:sp>
      </p:grpSp>
      <p:sp>
        <p:nvSpPr>
          <p:cNvPr id="24" name="AutoShape 24"/>
          <p:cNvSpPr/>
          <p:nvPr/>
        </p:nvSpPr>
        <p:spPr>
          <a:xfrm>
            <a:off x="7595075" y="6426457"/>
            <a:ext cx="0" cy="1192335"/>
          </a:xfrm>
          <a:prstGeom prst="line">
            <a:avLst/>
          </a:prstGeom>
          <a:ln w="19050" cap="flat">
            <a:solidFill>
              <a:srgbClr val="858585"/>
            </a:solidFill>
            <a:prstDash val="solid"/>
            <a:headEnd type="none" w="sm" len="sm"/>
            <a:tailEnd type="none" w="sm" len="sm"/>
          </a:ln>
        </p:spPr>
      </p:sp>
      <p:sp>
        <p:nvSpPr>
          <p:cNvPr id="25" name="AutoShape 25"/>
          <p:cNvSpPr/>
          <p:nvPr/>
        </p:nvSpPr>
        <p:spPr>
          <a:xfrm>
            <a:off x="6920447" y="6426457"/>
            <a:ext cx="674628" cy="0"/>
          </a:xfrm>
          <a:prstGeom prst="line">
            <a:avLst/>
          </a:prstGeom>
          <a:ln w="19050" cap="flat">
            <a:solidFill>
              <a:srgbClr val="858585"/>
            </a:solidFill>
            <a:prstDash val="solid"/>
            <a:headEnd type="none" w="sm" len="sm"/>
            <a:tailEnd type="none" w="sm" len="sm"/>
          </a:ln>
        </p:spPr>
      </p:sp>
      <p:grpSp>
        <p:nvGrpSpPr>
          <p:cNvPr id="26" name="Group 26"/>
          <p:cNvGrpSpPr/>
          <p:nvPr/>
        </p:nvGrpSpPr>
        <p:grpSpPr>
          <a:xfrm>
            <a:off x="4268447" y="6161042"/>
            <a:ext cx="3179816" cy="750890"/>
            <a:chOff x="0" y="0"/>
            <a:chExt cx="2796616" cy="660400"/>
          </a:xfrm>
        </p:grpSpPr>
        <p:sp>
          <p:nvSpPr>
            <p:cNvPr id="27" name="Freeform 27"/>
            <p:cNvSpPr/>
            <p:nvPr/>
          </p:nvSpPr>
          <p:spPr>
            <a:xfrm>
              <a:off x="0" y="0"/>
              <a:ext cx="2796617" cy="660400"/>
            </a:xfrm>
            <a:custGeom>
              <a:avLst/>
              <a:gdLst/>
              <a:ahLst/>
              <a:cxnLst/>
              <a:rect l="l" t="t" r="r" b="b"/>
              <a:pathLst>
                <a:path w="2796617" h="660400">
                  <a:moveTo>
                    <a:pt x="2672156" y="660400"/>
                  </a:moveTo>
                  <a:lnTo>
                    <a:pt x="124460" y="660400"/>
                  </a:lnTo>
                  <a:cubicBezTo>
                    <a:pt x="55880" y="660400"/>
                    <a:pt x="0" y="604520"/>
                    <a:pt x="0" y="535940"/>
                  </a:cubicBezTo>
                  <a:lnTo>
                    <a:pt x="0" y="124460"/>
                  </a:lnTo>
                  <a:cubicBezTo>
                    <a:pt x="0" y="55880"/>
                    <a:pt x="55880" y="0"/>
                    <a:pt x="124460" y="0"/>
                  </a:cubicBezTo>
                  <a:lnTo>
                    <a:pt x="2672156" y="0"/>
                  </a:lnTo>
                  <a:cubicBezTo>
                    <a:pt x="2740736" y="0"/>
                    <a:pt x="2796617" y="55880"/>
                    <a:pt x="2796617" y="124460"/>
                  </a:cubicBezTo>
                  <a:lnTo>
                    <a:pt x="2796617" y="535940"/>
                  </a:lnTo>
                  <a:cubicBezTo>
                    <a:pt x="2796617" y="604520"/>
                    <a:pt x="2740736" y="660400"/>
                    <a:pt x="2672156" y="660400"/>
                  </a:cubicBezTo>
                  <a:close/>
                </a:path>
              </a:pathLst>
            </a:custGeom>
            <a:solidFill>
              <a:srgbClr val="D4E6B7"/>
            </a:solidFill>
          </p:spPr>
        </p:sp>
      </p:grpSp>
      <p:grpSp>
        <p:nvGrpSpPr>
          <p:cNvPr id="28" name="Group 28"/>
          <p:cNvGrpSpPr/>
          <p:nvPr/>
        </p:nvGrpSpPr>
        <p:grpSpPr>
          <a:xfrm>
            <a:off x="706848" y="6143844"/>
            <a:ext cx="3179816" cy="750890"/>
            <a:chOff x="0" y="0"/>
            <a:chExt cx="2796616" cy="660400"/>
          </a:xfrm>
        </p:grpSpPr>
        <p:sp>
          <p:nvSpPr>
            <p:cNvPr id="29" name="Freeform 29"/>
            <p:cNvSpPr/>
            <p:nvPr/>
          </p:nvSpPr>
          <p:spPr>
            <a:xfrm>
              <a:off x="0" y="0"/>
              <a:ext cx="2796617" cy="660400"/>
            </a:xfrm>
            <a:custGeom>
              <a:avLst/>
              <a:gdLst/>
              <a:ahLst/>
              <a:cxnLst/>
              <a:rect l="l" t="t" r="r" b="b"/>
              <a:pathLst>
                <a:path w="2796617" h="660400">
                  <a:moveTo>
                    <a:pt x="2672156" y="660400"/>
                  </a:moveTo>
                  <a:lnTo>
                    <a:pt x="124460" y="660400"/>
                  </a:lnTo>
                  <a:cubicBezTo>
                    <a:pt x="55880" y="660400"/>
                    <a:pt x="0" y="604520"/>
                    <a:pt x="0" y="535940"/>
                  </a:cubicBezTo>
                  <a:lnTo>
                    <a:pt x="0" y="124460"/>
                  </a:lnTo>
                  <a:cubicBezTo>
                    <a:pt x="0" y="55880"/>
                    <a:pt x="55880" y="0"/>
                    <a:pt x="124460" y="0"/>
                  </a:cubicBezTo>
                  <a:lnTo>
                    <a:pt x="2672156" y="0"/>
                  </a:lnTo>
                  <a:cubicBezTo>
                    <a:pt x="2740736" y="0"/>
                    <a:pt x="2796617" y="55880"/>
                    <a:pt x="2796617" y="124460"/>
                  </a:cubicBezTo>
                  <a:lnTo>
                    <a:pt x="2796617" y="535940"/>
                  </a:lnTo>
                  <a:cubicBezTo>
                    <a:pt x="2796617" y="604520"/>
                    <a:pt x="2740736" y="660400"/>
                    <a:pt x="2672156" y="660400"/>
                  </a:cubicBezTo>
                  <a:close/>
                </a:path>
              </a:pathLst>
            </a:custGeom>
            <a:solidFill>
              <a:srgbClr val="EFFADE"/>
            </a:solidFill>
          </p:spPr>
        </p:sp>
      </p:grpSp>
      <p:sp>
        <p:nvSpPr>
          <p:cNvPr id="30" name="AutoShape 30"/>
          <p:cNvSpPr/>
          <p:nvPr/>
        </p:nvSpPr>
        <p:spPr>
          <a:xfrm>
            <a:off x="5797078" y="4327634"/>
            <a:ext cx="0" cy="1078815"/>
          </a:xfrm>
          <a:prstGeom prst="line">
            <a:avLst/>
          </a:prstGeom>
          <a:ln w="19050" cap="flat">
            <a:solidFill>
              <a:srgbClr val="858585"/>
            </a:solidFill>
            <a:prstDash val="solid"/>
            <a:headEnd type="none" w="sm" len="sm"/>
            <a:tailEnd type="none" w="sm" len="sm"/>
          </a:ln>
        </p:spPr>
      </p:sp>
      <p:sp>
        <p:nvSpPr>
          <p:cNvPr id="31" name="AutoShape 31"/>
          <p:cNvSpPr/>
          <p:nvPr/>
        </p:nvSpPr>
        <p:spPr>
          <a:xfrm>
            <a:off x="6136519" y="4326045"/>
            <a:ext cx="0" cy="1078815"/>
          </a:xfrm>
          <a:prstGeom prst="line">
            <a:avLst/>
          </a:prstGeom>
          <a:ln w="19050" cap="flat">
            <a:solidFill>
              <a:srgbClr val="858585"/>
            </a:solidFill>
            <a:prstDash val="solid"/>
            <a:headEnd type="none" w="sm" len="sm"/>
            <a:tailEnd type="none" w="sm" len="sm"/>
          </a:ln>
        </p:spPr>
      </p:sp>
      <p:sp>
        <p:nvSpPr>
          <p:cNvPr id="32" name="AutoShape 32"/>
          <p:cNvSpPr/>
          <p:nvPr/>
        </p:nvSpPr>
        <p:spPr>
          <a:xfrm>
            <a:off x="6136519" y="5413177"/>
            <a:ext cx="516779" cy="1590"/>
          </a:xfrm>
          <a:prstGeom prst="line">
            <a:avLst/>
          </a:prstGeom>
          <a:ln w="19050" cap="flat">
            <a:solidFill>
              <a:srgbClr val="858585"/>
            </a:solidFill>
            <a:prstDash val="solid"/>
            <a:headEnd type="none" w="sm" len="sm"/>
            <a:tailEnd type="none" w="sm" len="sm"/>
          </a:ln>
        </p:spPr>
      </p:sp>
      <p:grpSp>
        <p:nvGrpSpPr>
          <p:cNvPr id="33" name="Group 33"/>
          <p:cNvGrpSpPr/>
          <p:nvPr/>
        </p:nvGrpSpPr>
        <p:grpSpPr>
          <a:xfrm>
            <a:off x="6020372" y="7113742"/>
            <a:ext cx="3179816" cy="750890"/>
            <a:chOff x="0" y="0"/>
            <a:chExt cx="2796616" cy="660400"/>
          </a:xfrm>
        </p:grpSpPr>
        <p:sp>
          <p:nvSpPr>
            <p:cNvPr id="34" name="Freeform 34"/>
            <p:cNvSpPr/>
            <p:nvPr/>
          </p:nvSpPr>
          <p:spPr>
            <a:xfrm>
              <a:off x="0" y="0"/>
              <a:ext cx="2796617" cy="660400"/>
            </a:xfrm>
            <a:custGeom>
              <a:avLst/>
              <a:gdLst/>
              <a:ahLst/>
              <a:cxnLst/>
              <a:rect l="l" t="t" r="r" b="b"/>
              <a:pathLst>
                <a:path w="2796617" h="660400">
                  <a:moveTo>
                    <a:pt x="2672156" y="660400"/>
                  </a:moveTo>
                  <a:lnTo>
                    <a:pt x="124460" y="660400"/>
                  </a:lnTo>
                  <a:cubicBezTo>
                    <a:pt x="55880" y="660400"/>
                    <a:pt x="0" y="604520"/>
                    <a:pt x="0" y="535940"/>
                  </a:cubicBezTo>
                  <a:lnTo>
                    <a:pt x="0" y="124460"/>
                  </a:lnTo>
                  <a:cubicBezTo>
                    <a:pt x="0" y="55880"/>
                    <a:pt x="55880" y="0"/>
                    <a:pt x="124460" y="0"/>
                  </a:cubicBezTo>
                  <a:lnTo>
                    <a:pt x="2672156" y="0"/>
                  </a:lnTo>
                  <a:cubicBezTo>
                    <a:pt x="2740736" y="0"/>
                    <a:pt x="2796617" y="55880"/>
                    <a:pt x="2796617" y="124460"/>
                  </a:cubicBezTo>
                  <a:lnTo>
                    <a:pt x="2796617" y="535940"/>
                  </a:lnTo>
                  <a:cubicBezTo>
                    <a:pt x="2796617" y="604520"/>
                    <a:pt x="2740736" y="660400"/>
                    <a:pt x="2672156" y="660400"/>
                  </a:cubicBezTo>
                  <a:close/>
                </a:path>
              </a:pathLst>
            </a:custGeom>
            <a:solidFill>
              <a:srgbClr val="A6A6A6"/>
            </a:solidFill>
          </p:spPr>
        </p:sp>
      </p:grpSp>
      <p:sp>
        <p:nvSpPr>
          <p:cNvPr id="35" name="AutoShape 35"/>
          <p:cNvSpPr/>
          <p:nvPr/>
        </p:nvSpPr>
        <p:spPr>
          <a:xfrm flipV="1">
            <a:off x="0" y="5976501"/>
            <a:ext cx="13315388" cy="52887"/>
          </a:xfrm>
          <a:prstGeom prst="line">
            <a:avLst/>
          </a:prstGeom>
          <a:ln w="57150" cap="flat">
            <a:solidFill>
              <a:srgbClr val="FF0000"/>
            </a:solidFill>
            <a:prstDash val="sysDot"/>
            <a:headEnd type="none" w="sm" len="sm"/>
            <a:tailEnd type="none" w="sm" len="sm"/>
          </a:ln>
        </p:spPr>
      </p:sp>
      <p:sp>
        <p:nvSpPr>
          <p:cNvPr id="36" name="AutoShape 36"/>
          <p:cNvSpPr/>
          <p:nvPr/>
        </p:nvSpPr>
        <p:spPr>
          <a:xfrm>
            <a:off x="5931516" y="3187531"/>
            <a:ext cx="4655347" cy="0"/>
          </a:xfrm>
          <a:prstGeom prst="line">
            <a:avLst/>
          </a:prstGeom>
          <a:ln w="19050" cap="flat">
            <a:solidFill>
              <a:srgbClr val="858585"/>
            </a:solidFill>
            <a:prstDash val="solid"/>
            <a:headEnd type="none" w="sm" len="sm"/>
            <a:tailEnd type="none" w="sm" len="sm"/>
          </a:ln>
        </p:spPr>
      </p:sp>
      <p:sp>
        <p:nvSpPr>
          <p:cNvPr id="37" name="TextBox 37"/>
          <p:cNvSpPr txBox="1"/>
          <p:nvPr/>
        </p:nvSpPr>
        <p:spPr>
          <a:xfrm>
            <a:off x="10391794" y="5624077"/>
            <a:ext cx="2526333" cy="352425"/>
          </a:xfrm>
          <a:prstGeom prst="rect">
            <a:avLst/>
          </a:prstGeom>
        </p:spPr>
        <p:txBody>
          <a:bodyPr lIns="0" tIns="0" rIns="0" bIns="0" rtlCol="0" anchor="t">
            <a:spAutoFit/>
          </a:bodyPr>
          <a:lstStyle/>
          <a:p>
            <a:pPr algn="ctr">
              <a:lnSpc>
                <a:spcPts val="2426"/>
              </a:lnSpc>
              <a:spcBef>
                <a:spcPct val="0"/>
              </a:spcBef>
            </a:pPr>
            <a:r>
              <a:rPr lang="en-US" sz="2022" spc="-30">
                <a:solidFill>
                  <a:srgbClr val="000000"/>
                </a:solidFill>
                <a:latin typeface="Arial Bold"/>
              </a:rPr>
              <a:t>APRIL 17, 1985</a:t>
            </a:r>
          </a:p>
        </p:txBody>
      </p:sp>
      <p:sp>
        <p:nvSpPr>
          <p:cNvPr id="38" name="TextBox 38"/>
          <p:cNvSpPr txBox="1"/>
          <p:nvPr/>
        </p:nvSpPr>
        <p:spPr>
          <a:xfrm>
            <a:off x="4275120" y="6498387"/>
            <a:ext cx="3179816" cy="257175"/>
          </a:xfrm>
          <a:prstGeom prst="rect">
            <a:avLst/>
          </a:prstGeom>
        </p:spPr>
        <p:txBody>
          <a:bodyPr lIns="0" tIns="0" rIns="0" bIns="0" rtlCol="0" anchor="t">
            <a:spAutoFit/>
          </a:bodyPr>
          <a:lstStyle/>
          <a:p>
            <a:pPr algn="ctr">
              <a:lnSpc>
                <a:spcPts val="1751"/>
              </a:lnSpc>
              <a:spcBef>
                <a:spcPct val="0"/>
              </a:spcBef>
            </a:pPr>
            <a:r>
              <a:rPr lang="en-US" sz="1459" spc="-21">
                <a:solidFill>
                  <a:srgbClr val="000000"/>
                </a:solidFill>
                <a:latin typeface="Arial"/>
              </a:rPr>
              <a:t>Entitled under 6(2)</a:t>
            </a:r>
          </a:p>
        </p:txBody>
      </p:sp>
      <p:sp>
        <p:nvSpPr>
          <p:cNvPr id="39" name="TextBox 39"/>
          <p:cNvSpPr txBox="1"/>
          <p:nvPr/>
        </p:nvSpPr>
        <p:spPr>
          <a:xfrm>
            <a:off x="4060369" y="6235230"/>
            <a:ext cx="3595972" cy="325981"/>
          </a:xfrm>
          <a:prstGeom prst="rect">
            <a:avLst/>
          </a:prstGeom>
        </p:spPr>
        <p:txBody>
          <a:bodyPr lIns="0" tIns="0" rIns="0" bIns="0" rtlCol="0" anchor="t">
            <a:spAutoFit/>
          </a:bodyPr>
          <a:lstStyle/>
          <a:p>
            <a:pPr algn="ctr">
              <a:lnSpc>
                <a:spcPts val="2290"/>
              </a:lnSpc>
              <a:spcBef>
                <a:spcPct val="0"/>
              </a:spcBef>
            </a:pPr>
            <a:r>
              <a:rPr lang="en-US" sz="1908" spc="-28">
                <a:solidFill>
                  <a:srgbClr val="000000"/>
                </a:solidFill>
                <a:latin typeface="Arial Bold"/>
              </a:rPr>
              <a:t>*SECOND GENERATION</a:t>
            </a:r>
          </a:p>
        </p:txBody>
      </p:sp>
      <p:sp>
        <p:nvSpPr>
          <p:cNvPr id="40" name="TextBox 40"/>
          <p:cNvSpPr txBox="1"/>
          <p:nvPr/>
        </p:nvSpPr>
        <p:spPr>
          <a:xfrm>
            <a:off x="2639260" y="5507367"/>
            <a:ext cx="2669505" cy="257175"/>
          </a:xfrm>
          <a:prstGeom prst="rect">
            <a:avLst/>
          </a:prstGeom>
        </p:spPr>
        <p:txBody>
          <a:bodyPr lIns="0" tIns="0" rIns="0" bIns="0" rtlCol="0" anchor="t">
            <a:spAutoFit/>
          </a:bodyPr>
          <a:lstStyle/>
          <a:p>
            <a:pPr algn="ctr">
              <a:lnSpc>
                <a:spcPts val="1742"/>
              </a:lnSpc>
              <a:spcBef>
                <a:spcPct val="0"/>
              </a:spcBef>
            </a:pPr>
            <a:r>
              <a:rPr lang="en-US" sz="1452" spc="-21">
                <a:solidFill>
                  <a:srgbClr val="000000"/>
                </a:solidFill>
                <a:latin typeface="Arial"/>
              </a:rPr>
              <a:t>Entitled under 6(1)(a/a.1/a.2/a.3)</a:t>
            </a:r>
          </a:p>
        </p:txBody>
      </p:sp>
      <p:sp>
        <p:nvSpPr>
          <p:cNvPr id="41" name="TextBox 41"/>
          <p:cNvSpPr txBox="1"/>
          <p:nvPr/>
        </p:nvSpPr>
        <p:spPr>
          <a:xfrm>
            <a:off x="11070011" y="7494484"/>
            <a:ext cx="2149076" cy="258119"/>
          </a:xfrm>
          <a:prstGeom prst="rect">
            <a:avLst/>
          </a:prstGeom>
        </p:spPr>
        <p:txBody>
          <a:bodyPr lIns="0" tIns="0" rIns="0" bIns="0" rtlCol="0" anchor="t">
            <a:spAutoFit/>
          </a:bodyPr>
          <a:lstStyle/>
          <a:p>
            <a:pPr algn="ctr">
              <a:lnSpc>
                <a:spcPts val="1859"/>
              </a:lnSpc>
              <a:spcBef>
                <a:spcPct val="0"/>
              </a:spcBef>
            </a:pPr>
            <a:r>
              <a:rPr lang="en-US" sz="1549" spc="-23">
                <a:solidFill>
                  <a:srgbClr val="000000"/>
                </a:solidFill>
                <a:latin typeface="Arial Bold"/>
              </a:rPr>
              <a:t>NOT ENTITLED</a:t>
            </a:r>
          </a:p>
        </p:txBody>
      </p:sp>
      <p:sp>
        <p:nvSpPr>
          <p:cNvPr id="42" name="TextBox 42"/>
          <p:cNvSpPr txBox="1"/>
          <p:nvPr/>
        </p:nvSpPr>
        <p:spPr>
          <a:xfrm>
            <a:off x="2414993" y="5284481"/>
            <a:ext cx="3173978" cy="290740"/>
          </a:xfrm>
          <a:prstGeom prst="rect">
            <a:avLst/>
          </a:prstGeom>
        </p:spPr>
        <p:txBody>
          <a:bodyPr lIns="0" tIns="0" rIns="0" bIns="0" rtlCol="0" anchor="t">
            <a:spAutoFit/>
          </a:bodyPr>
          <a:lstStyle/>
          <a:p>
            <a:pPr algn="ctr">
              <a:lnSpc>
                <a:spcPts val="1985"/>
              </a:lnSpc>
            </a:pPr>
            <a:r>
              <a:rPr lang="en-US" sz="1908" spc="-28">
                <a:solidFill>
                  <a:srgbClr val="000000"/>
                </a:solidFill>
                <a:latin typeface="Arial Bold"/>
              </a:rPr>
              <a:t>*SECOND GENERATION</a:t>
            </a:r>
          </a:p>
        </p:txBody>
      </p:sp>
      <p:sp>
        <p:nvSpPr>
          <p:cNvPr id="43" name="TextBox 43"/>
          <p:cNvSpPr txBox="1"/>
          <p:nvPr/>
        </p:nvSpPr>
        <p:spPr>
          <a:xfrm>
            <a:off x="4160463" y="3904429"/>
            <a:ext cx="3443494" cy="257175"/>
          </a:xfrm>
          <a:prstGeom prst="rect">
            <a:avLst/>
          </a:prstGeom>
        </p:spPr>
        <p:txBody>
          <a:bodyPr lIns="0" tIns="0" rIns="0" bIns="0" rtlCol="0" anchor="t">
            <a:spAutoFit/>
          </a:bodyPr>
          <a:lstStyle/>
          <a:p>
            <a:pPr algn="ctr">
              <a:lnSpc>
                <a:spcPts val="1751"/>
              </a:lnSpc>
              <a:spcBef>
                <a:spcPct val="0"/>
              </a:spcBef>
            </a:pPr>
            <a:r>
              <a:rPr lang="en-US" sz="1459" spc="-21">
                <a:solidFill>
                  <a:srgbClr val="000000"/>
                </a:solidFill>
                <a:latin typeface="Arial"/>
              </a:rPr>
              <a:t>Entitled under 6(1)(a/a.1/a.2/a.3)</a:t>
            </a:r>
          </a:p>
        </p:txBody>
      </p:sp>
      <p:sp>
        <p:nvSpPr>
          <p:cNvPr id="44" name="TextBox 44"/>
          <p:cNvSpPr txBox="1"/>
          <p:nvPr/>
        </p:nvSpPr>
        <p:spPr>
          <a:xfrm>
            <a:off x="4166785" y="3655322"/>
            <a:ext cx="3443494" cy="290740"/>
          </a:xfrm>
          <a:prstGeom prst="rect">
            <a:avLst/>
          </a:prstGeom>
        </p:spPr>
        <p:txBody>
          <a:bodyPr lIns="0" tIns="0" rIns="0" bIns="0" rtlCol="0" anchor="t">
            <a:spAutoFit/>
          </a:bodyPr>
          <a:lstStyle/>
          <a:p>
            <a:pPr algn="ctr">
              <a:lnSpc>
                <a:spcPts val="1985"/>
              </a:lnSpc>
            </a:pPr>
            <a:r>
              <a:rPr lang="en-US" sz="1908" spc="-28">
                <a:solidFill>
                  <a:srgbClr val="000000"/>
                </a:solidFill>
                <a:latin typeface="Arial Bold"/>
              </a:rPr>
              <a:t>*FIRST GENERATION</a:t>
            </a:r>
          </a:p>
        </p:txBody>
      </p:sp>
      <p:sp>
        <p:nvSpPr>
          <p:cNvPr id="45" name="TextBox 45"/>
          <p:cNvSpPr txBox="1"/>
          <p:nvPr/>
        </p:nvSpPr>
        <p:spPr>
          <a:xfrm>
            <a:off x="6855435" y="2424283"/>
            <a:ext cx="3443494" cy="257175"/>
          </a:xfrm>
          <a:prstGeom prst="rect">
            <a:avLst/>
          </a:prstGeom>
        </p:spPr>
        <p:txBody>
          <a:bodyPr lIns="0" tIns="0" rIns="0" bIns="0" rtlCol="0" anchor="t">
            <a:spAutoFit/>
          </a:bodyPr>
          <a:lstStyle/>
          <a:p>
            <a:pPr algn="ctr">
              <a:lnSpc>
                <a:spcPts val="1751"/>
              </a:lnSpc>
              <a:spcBef>
                <a:spcPct val="0"/>
              </a:spcBef>
            </a:pPr>
            <a:r>
              <a:rPr lang="en-US" sz="1459" spc="-21">
                <a:solidFill>
                  <a:srgbClr val="000000"/>
                </a:solidFill>
                <a:latin typeface="Arial"/>
              </a:rPr>
              <a:t>Entitled under 6(1)(a/a.1/a.2/a.3)</a:t>
            </a:r>
          </a:p>
        </p:txBody>
      </p:sp>
      <p:sp>
        <p:nvSpPr>
          <p:cNvPr id="46" name="TextBox 46"/>
          <p:cNvSpPr txBox="1"/>
          <p:nvPr/>
        </p:nvSpPr>
        <p:spPr>
          <a:xfrm>
            <a:off x="6816827" y="2134508"/>
            <a:ext cx="3460595" cy="327875"/>
          </a:xfrm>
          <a:prstGeom prst="rect">
            <a:avLst/>
          </a:prstGeom>
        </p:spPr>
        <p:txBody>
          <a:bodyPr lIns="0" tIns="0" rIns="0" bIns="0" rtlCol="0" anchor="t">
            <a:spAutoFit/>
          </a:bodyPr>
          <a:lstStyle/>
          <a:p>
            <a:pPr algn="ctr">
              <a:lnSpc>
                <a:spcPts val="2318"/>
              </a:lnSpc>
              <a:spcBef>
                <a:spcPct val="0"/>
              </a:spcBef>
            </a:pPr>
            <a:r>
              <a:rPr lang="en-US" sz="1932" spc="-28">
                <a:solidFill>
                  <a:srgbClr val="000000"/>
                </a:solidFill>
                <a:latin typeface="Arial Bold"/>
              </a:rPr>
              <a:t>ANCESTOR</a:t>
            </a:r>
          </a:p>
        </p:txBody>
      </p:sp>
      <p:sp>
        <p:nvSpPr>
          <p:cNvPr id="47" name="TextBox 47"/>
          <p:cNvSpPr txBox="1"/>
          <p:nvPr/>
        </p:nvSpPr>
        <p:spPr>
          <a:xfrm>
            <a:off x="706848" y="6235230"/>
            <a:ext cx="3179816" cy="325981"/>
          </a:xfrm>
          <a:prstGeom prst="rect">
            <a:avLst/>
          </a:prstGeom>
        </p:spPr>
        <p:txBody>
          <a:bodyPr lIns="0" tIns="0" rIns="0" bIns="0" rtlCol="0" anchor="t">
            <a:spAutoFit/>
          </a:bodyPr>
          <a:lstStyle/>
          <a:p>
            <a:pPr algn="ctr">
              <a:lnSpc>
                <a:spcPts val="2290"/>
              </a:lnSpc>
              <a:spcBef>
                <a:spcPct val="0"/>
              </a:spcBef>
            </a:pPr>
            <a:r>
              <a:rPr lang="en-US" sz="1908" spc="-28">
                <a:solidFill>
                  <a:srgbClr val="000000"/>
                </a:solidFill>
                <a:latin typeface="Arial Bold"/>
              </a:rPr>
              <a:t>*THIRD GENERATION</a:t>
            </a:r>
          </a:p>
        </p:txBody>
      </p:sp>
      <p:sp>
        <p:nvSpPr>
          <p:cNvPr id="48" name="TextBox 48"/>
          <p:cNvSpPr txBox="1"/>
          <p:nvPr/>
        </p:nvSpPr>
        <p:spPr>
          <a:xfrm>
            <a:off x="8816655" y="6523177"/>
            <a:ext cx="3197581" cy="257175"/>
          </a:xfrm>
          <a:prstGeom prst="rect">
            <a:avLst/>
          </a:prstGeom>
        </p:spPr>
        <p:txBody>
          <a:bodyPr lIns="0" tIns="0" rIns="0" bIns="0" rtlCol="0" anchor="t">
            <a:spAutoFit/>
          </a:bodyPr>
          <a:lstStyle/>
          <a:p>
            <a:pPr algn="ctr">
              <a:lnSpc>
                <a:spcPts val="1751"/>
              </a:lnSpc>
              <a:spcBef>
                <a:spcPct val="0"/>
              </a:spcBef>
            </a:pPr>
            <a:r>
              <a:rPr lang="en-US" sz="1459" spc="-21">
                <a:solidFill>
                  <a:srgbClr val="000000"/>
                </a:solidFill>
                <a:latin typeface="Arial"/>
              </a:rPr>
              <a:t>Entitled under 6(2)</a:t>
            </a:r>
          </a:p>
        </p:txBody>
      </p:sp>
      <p:sp>
        <p:nvSpPr>
          <p:cNvPr id="49" name="TextBox 49"/>
          <p:cNvSpPr txBox="1"/>
          <p:nvPr/>
        </p:nvSpPr>
        <p:spPr>
          <a:xfrm>
            <a:off x="8816655" y="6306355"/>
            <a:ext cx="3150279" cy="302344"/>
          </a:xfrm>
          <a:prstGeom prst="rect">
            <a:avLst/>
          </a:prstGeom>
        </p:spPr>
        <p:txBody>
          <a:bodyPr lIns="0" tIns="0" rIns="0" bIns="0" rtlCol="0" anchor="t">
            <a:spAutoFit/>
          </a:bodyPr>
          <a:lstStyle/>
          <a:p>
            <a:pPr algn="ctr">
              <a:lnSpc>
                <a:spcPts val="2009"/>
              </a:lnSpc>
            </a:pPr>
            <a:r>
              <a:rPr lang="en-US" sz="1932" spc="-28">
                <a:solidFill>
                  <a:srgbClr val="000000"/>
                </a:solidFill>
                <a:latin typeface="Arial Bold"/>
              </a:rPr>
              <a:t>*FIRST GENERATION</a:t>
            </a:r>
          </a:p>
        </p:txBody>
      </p:sp>
      <p:sp>
        <p:nvSpPr>
          <p:cNvPr id="50" name="TextBox 50"/>
          <p:cNvSpPr txBox="1"/>
          <p:nvPr/>
        </p:nvSpPr>
        <p:spPr>
          <a:xfrm>
            <a:off x="10500632" y="7219806"/>
            <a:ext cx="3233885" cy="325981"/>
          </a:xfrm>
          <a:prstGeom prst="rect">
            <a:avLst/>
          </a:prstGeom>
        </p:spPr>
        <p:txBody>
          <a:bodyPr lIns="0" tIns="0" rIns="0" bIns="0" rtlCol="0" anchor="t">
            <a:spAutoFit/>
          </a:bodyPr>
          <a:lstStyle/>
          <a:p>
            <a:pPr algn="ctr">
              <a:lnSpc>
                <a:spcPts val="2290"/>
              </a:lnSpc>
              <a:spcBef>
                <a:spcPct val="0"/>
              </a:spcBef>
            </a:pPr>
            <a:r>
              <a:rPr lang="en-US" sz="1908" spc="-28">
                <a:solidFill>
                  <a:srgbClr val="000000"/>
                </a:solidFill>
                <a:latin typeface="Arial Bold"/>
              </a:rPr>
              <a:t>*SECOND GENERATION</a:t>
            </a:r>
          </a:p>
        </p:txBody>
      </p:sp>
      <p:sp>
        <p:nvSpPr>
          <p:cNvPr id="51" name="TextBox 51"/>
          <p:cNvSpPr txBox="1"/>
          <p:nvPr/>
        </p:nvSpPr>
        <p:spPr>
          <a:xfrm>
            <a:off x="6546638" y="7505661"/>
            <a:ext cx="2149076" cy="258119"/>
          </a:xfrm>
          <a:prstGeom prst="rect">
            <a:avLst/>
          </a:prstGeom>
        </p:spPr>
        <p:txBody>
          <a:bodyPr lIns="0" tIns="0" rIns="0" bIns="0" rtlCol="0" anchor="t">
            <a:spAutoFit/>
          </a:bodyPr>
          <a:lstStyle/>
          <a:p>
            <a:pPr algn="ctr">
              <a:lnSpc>
                <a:spcPts val="1859"/>
              </a:lnSpc>
              <a:spcBef>
                <a:spcPct val="0"/>
              </a:spcBef>
            </a:pPr>
            <a:r>
              <a:rPr lang="en-US" sz="1549" spc="-23">
                <a:solidFill>
                  <a:srgbClr val="000000"/>
                </a:solidFill>
                <a:latin typeface="Arial Bold"/>
              </a:rPr>
              <a:t>NOT ENTITLED</a:t>
            </a:r>
          </a:p>
        </p:txBody>
      </p:sp>
      <p:sp>
        <p:nvSpPr>
          <p:cNvPr id="52" name="TextBox 52"/>
          <p:cNvSpPr txBox="1"/>
          <p:nvPr/>
        </p:nvSpPr>
        <p:spPr>
          <a:xfrm>
            <a:off x="6190919" y="7217810"/>
            <a:ext cx="2853372" cy="325981"/>
          </a:xfrm>
          <a:prstGeom prst="rect">
            <a:avLst/>
          </a:prstGeom>
        </p:spPr>
        <p:txBody>
          <a:bodyPr lIns="0" tIns="0" rIns="0" bIns="0" rtlCol="0" anchor="t">
            <a:spAutoFit/>
          </a:bodyPr>
          <a:lstStyle/>
          <a:p>
            <a:pPr algn="ctr">
              <a:lnSpc>
                <a:spcPts val="2290"/>
              </a:lnSpc>
              <a:spcBef>
                <a:spcPct val="0"/>
              </a:spcBef>
            </a:pPr>
            <a:r>
              <a:rPr lang="en-US" sz="1908" spc="-28">
                <a:solidFill>
                  <a:srgbClr val="000000"/>
                </a:solidFill>
                <a:latin typeface="Arial Bold"/>
              </a:rPr>
              <a:t>*THIRD GENERATION</a:t>
            </a:r>
          </a:p>
        </p:txBody>
      </p:sp>
      <p:sp>
        <p:nvSpPr>
          <p:cNvPr id="53" name="TextBox 53"/>
          <p:cNvSpPr txBox="1"/>
          <p:nvPr/>
        </p:nvSpPr>
        <p:spPr>
          <a:xfrm>
            <a:off x="706848" y="6498387"/>
            <a:ext cx="3179816" cy="257175"/>
          </a:xfrm>
          <a:prstGeom prst="rect">
            <a:avLst/>
          </a:prstGeom>
        </p:spPr>
        <p:txBody>
          <a:bodyPr lIns="0" tIns="0" rIns="0" bIns="0" rtlCol="0" anchor="t">
            <a:spAutoFit/>
          </a:bodyPr>
          <a:lstStyle/>
          <a:p>
            <a:pPr algn="ctr">
              <a:lnSpc>
                <a:spcPts val="1751"/>
              </a:lnSpc>
              <a:spcBef>
                <a:spcPct val="0"/>
              </a:spcBef>
            </a:pPr>
            <a:r>
              <a:rPr lang="en-US" sz="1459" spc="-21">
                <a:solidFill>
                  <a:srgbClr val="000000"/>
                </a:solidFill>
                <a:latin typeface="Arial"/>
              </a:rPr>
              <a:t>Entitled under 6(2)</a:t>
            </a:r>
          </a:p>
        </p:txBody>
      </p:sp>
      <p:sp>
        <p:nvSpPr>
          <p:cNvPr id="54" name="TextBox 54"/>
          <p:cNvSpPr txBox="1"/>
          <p:nvPr/>
        </p:nvSpPr>
        <p:spPr>
          <a:xfrm>
            <a:off x="0" y="760716"/>
            <a:ext cx="18288000" cy="853722"/>
          </a:xfrm>
          <a:prstGeom prst="rect">
            <a:avLst/>
          </a:prstGeom>
        </p:spPr>
        <p:txBody>
          <a:bodyPr lIns="0" tIns="0" rIns="0" bIns="0" rtlCol="0" anchor="t">
            <a:spAutoFit/>
          </a:bodyPr>
          <a:lstStyle/>
          <a:p>
            <a:pPr algn="ctr">
              <a:lnSpc>
                <a:spcPts val="5652"/>
              </a:lnSpc>
            </a:pPr>
            <a:r>
              <a:rPr lang="en-US" sz="5499">
                <a:solidFill>
                  <a:srgbClr val="51823B"/>
                </a:solidFill>
                <a:latin typeface="Arial Bold"/>
              </a:rPr>
              <a:t>Application of the Second-Generation Cut-Off </a:t>
            </a:r>
          </a:p>
        </p:txBody>
      </p:sp>
      <p:grpSp>
        <p:nvGrpSpPr>
          <p:cNvPr id="55" name="Group 55"/>
          <p:cNvGrpSpPr/>
          <p:nvPr/>
        </p:nvGrpSpPr>
        <p:grpSpPr>
          <a:xfrm>
            <a:off x="12649283" y="2063881"/>
            <a:ext cx="4691682" cy="4691682"/>
            <a:chOff x="0" y="0"/>
            <a:chExt cx="6255575" cy="6255575"/>
          </a:xfrm>
        </p:grpSpPr>
        <p:grpSp>
          <p:nvGrpSpPr>
            <p:cNvPr id="56" name="Group 56"/>
            <p:cNvGrpSpPr/>
            <p:nvPr/>
          </p:nvGrpSpPr>
          <p:grpSpPr>
            <a:xfrm>
              <a:off x="0" y="0"/>
              <a:ext cx="6255575" cy="6255575"/>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4B34">
                  <a:alpha val="62745"/>
                </a:srgbClr>
              </a:solidFill>
            </p:spPr>
          </p:sp>
          <p:sp>
            <p:nvSpPr>
              <p:cNvPr id="58" name="TextBox 58"/>
              <p:cNvSpPr txBox="1"/>
              <p:nvPr/>
            </p:nvSpPr>
            <p:spPr>
              <a:xfrm>
                <a:off x="76200" y="47625"/>
                <a:ext cx="660400" cy="688975"/>
              </a:xfrm>
              <a:prstGeom prst="rect">
                <a:avLst/>
              </a:prstGeom>
            </p:spPr>
            <p:txBody>
              <a:bodyPr lIns="46212" tIns="46212" rIns="46212" bIns="46212" rtlCol="0" anchor="ctr"/>
              <a:lstStyle/>
              <a:p>
                <a:pPr algn="ctr">
                  <a:lnSpc>
                    <a:spcPts val="2240"/>
                  </a:lnSpc>
                </a:pPr>
                <a:endParaRPr/>
              </a:p>
            </p:txBody>
          </p:sp>
        </p:grpSp>
        <p:sp>
          <p:nvSpPr>
            <p:cNvPr id="59" name="TextBox 59"/>
            <p:cNvSpPr txBox="1"/>
            <p:nvPr/>
          </p:nvSpPr>
          <p:spPr>
            <a:xfrm>
              <a:off x="515640" y="580103"/>
              <a:ext cx="5224296" cy="5612123"/>
            </a:xfrm>
            <a:prstGeom prst="rect">
              <a:avLst/>
            </a:prstGeom>
          </p:spPr>
          <p:txBody>
            <a:bodyPr lIns="0" tIns="0" rIns="0" bIns="0" rtlCol="0" anchor="t">
              <a:spAutoFit/>
            </a:bodyPr>
            <a:lstStyle/>
            <a:p>
              <a:pPr algn="ctr">
                <a:lnSpc>
                  <a:spcPts val="3011"/>
                </a:lnSpc>
              </a:pPr>
              <a:r>
                <a:rPr lang="en-US" sz="3011">
                  <a:solidFill>
                    <a:srgbClr val="000000"/>
                  </a:solidFill>
                  <a:latin typeface="Arial Bold"/>
                </a:rPr>
                <a:t>After two consecutive generations of parenting with a person who is not entitled to registration, the third generation is no longer entitled to registration.</a:t>
              </a:r>
            </a:p>
            <a:p>
              <a:pPr algn="ctr">
                <a:lnSpc>
                  <a:spcPts val="3011"/>
                </a:lnSpc>
              </a:pPr>
              <a:endParaRPr lang="en-US" sz="3011">
                <a:solidFill>
                  <a:srgbClr val="000000"/>
                </a:solidFill>
                <a:latin typeface="Arial Bold"/>
              </a:endParaRPr>
            </a:p>
          </p:txBody>
        </p:sp>
      </p:grpSp>
      <p:sp>
        <p:nvSpPr>
          <p:cNvPr id="60" name="AutoShape 60"/>
          <p:cNvSpPr/>
          <p:nvPr/>
        </p:nvSpPr>
        <p:spPr>
          <a:xfrm>
            <a:off x="9044291" y="8636156"/>
            <a:ext cx="9243709" cy="623323"/>
          </a:xfrm>
          <a:prstGeom prst="rect">
            <a:avLst/>
          </a:prstGeom>
          <a:solidFill>
            <a:srgbClr val="F1F1F1"/>
          </a:solidFill>
        </p:spPr>
      </p:sp>
      <p:sp>
        <p:nvSpPr>
          <p:cNvPr id="61" name="TextBox 61"/>
          <p:cNvSpPr txBox="1"/>
          <p:nvPr/>
        </p:nvSpPr>
        <p:spPr>
          <a:xfrm>
            <a:off x="9144000" y="8797319"/>
            <a:ext cx="8693254" cy="272422"/>
          </a:xfrm>
          <a:prstGeom prst="rect">
            <a:avLst/>
          </a:prstGeom>
        </p:spPr>
        <p:txBody>
          <a:bodyPr lIns="0" tIns="0" rIns="0" bIns="0" rtlCol="0" anchor="t">
            <a:spAutoFit/>
          </a:bodyPr>
          <a:lstStyle/>
          <a:p>
            <a:pPr algn="l">
              <a:lnSpc>
                <a:spcPts val="2142"/>
              </a:lnSpc>
            </a:pPr>
            <a:r>
              <a:rPr lang="en-US" sz="1635" spc="49">
                <a:solidFill>
                  <a:srgbClr val="C36A50"/>
                </a:solidFill>
                <a:latin typeface="Aileron Bold"/>
              </a:rPr>
              <a:t>*This graphic assumes no marriages, and that each person has one entitled parent</a:t>
            </a:r>
          </a:p>
        </p:txBody>
      </p:sp>
      <p:sp>
        <p:nvSpPr>
          <p:cNvPr id="62" name="Freeform 9">
            <a:extLst>
              <a:ext uri="{FF2B5EF4-FFF2-40B4-BE49-F238E27FC236}">
                <a16:creationId xmlns:a16="http://schemas.microsoft.com/office/drawing/2014/main" id="{506D472A-F489-EDBC-4610-182F0E494731}"/>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2"/>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9160179" y="1132906"/>
            <a:ext cx="9362722" cy="7753079"/>
          </a:xfrm>
          <a:prstGeom prst="rect">
            <a:avLst/>
          </a:prstGeom>
        </p:spPr>
      </p:pic>
      <p:sp>
        <p:nvSpPr>
          <p:cNvPr id="4" name="Freeform 4"/>
          <p:cNvSpPr/>
          <p:nvPr/>
        </p:nvSpPr>
        <p:spPr>
          <a:xfrm>
            <a:off x="11230281" y="2336824"/>
            <a:ext cx="5264789" cy="5264789"/>
          </a:xfrm>
          <a:custGeom>
            <a:avLst/>
            <a:gdLst/>
            <a:ahLst/>
            <a:cxnLst/>
            <a:rect l="l" t="t" r="r" b="b"/>
            <a:pathLst>
              <a:path w="5264789" h="5264789">
                <a:moveTo>
                  <a:pt x="0" y="0"/>
                </a:moveTo>
                <a:lnTo>
                  <a:pt x="5264789" y="0"/>
                </a:lnTo>
                <a:lnTo>
                  <a:pt x="5264789" y="5264789"/>
                </a:lnTo>
                <a:lnTo>
                  <a:pt x="0" y="52647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1490657" y="6372754"/>
            <a:ext cx="1979677" cy="276211"/>
          </a:xfrm>
          <a:prstGeom prst="rect">
            <a:avLst/>
          </a:prstGeom>
        </p:spPr>
        <p:txBody>
          <a:bodyPr lIns="0" tIns="0" rIns="0" bIns="0" rtlCol="0" anchor="t">
            <a:spAutoFit/>
          </a:bodyPr>
          <a:lstStyle/>
          <a:p>
            <a:pPr algn="ctr">
              <a:lnSpc>
                <a:spcPts val="2249"/>
              </a:lnSpc>
            </a:pPr>
            <a:endParaRPr/>
          </a:p>
        </p:txBody>
      </p:sp>
      <p:grpSp>
        <p:nvGrpSpPr>
          <p:cNvPr id="6" name="Group 6"/>
          <p:cNvGrpSpPr/>
          <p:nvPr/>
        </p:nvGrpSpPr>
        <p:grpSpPr>
          <a:xfrm>
            <a:off x="12049934" y="4092949"/>
            <a:ext cx="3625482" cy="1752538"/>
            <a:chOff x="0" y="0"/>
            <a:chExt cx="4833976" cy="2336718"/>
          </a:xfrm>
        </p:grpSpPr>
        <p:sp>
          <p:nvSpPr>
            <p:cNvPr id="7" name="TextBox 7"/>
            <p:cNvSpPr txBox="1"/>
            <p:nvPr/>
          </p:nvSpPr>
          <p:spPr>
            <a:xfrm>
              <a:off x="0" y="-76200"/>
              <a:ext cx="4833976" cy="1290227"/>
            </a:xfrm>
            <a:prstGeom prst="rect">
              <a:avLst/>
            </a:prstGeom>
          </p:spPr>
          <p:txBody>
            <a:bodyPr lIns="0" tIns="0" rIns="0" bIns="0" rtlCol="0" anchor="t">
              <a:spAutoFit/>
            </a:bodyPr>
            <a:lstStyle/>
            <a:p>
              <a:pPr algn="ctr">
                <a:lnSpc>
                  <a:spcPts val="7863"/>
                </a:lnSpc>
              </a:pPr>
              <a:r>
                <a:rPr lang="en-US" sz="6002" spc="180">
                  <a:solidFill>
                    <a:srgbClr val="A74B34"/>
                  </a:solidFill>
                  <a:latin typeface="Archivo Black"/>
                </a:rPr>
                <a:t>322,173</a:t>
              </a:r>
            </a:p>
          </p:txBody>
        </p:sp>
        <p:sp>
          <p:nvSpPr>
            <p:cNvPr id="8" name="TextBox 8"/>
            <p:cNvSpPr txBox="1"/>
            <p:nvPr/>
          </p:nvSpPr>
          <p:spPr>
            <a:xfrm>
              <a:off x="0" y="1395278"/>
              <a:ext cx="4833976" cy="941440"/>
            </a:xfrm>
            <a:prstGeom prst="rect">
              <a:avLst/>
            </a:prstGeom>
          </p:spPr>
          <p:txBody>
            <a:bodyPr lIns="0" tIns="0" rIns="0" bIns="0" rtlCol="0" anchor="t">
              <a:spAutoFit/>
            </a:bodyPr>
            <a:lstStyle/>
            <a:p>
              <a:pPr algn="ctr">
                <a:lnSpc>
                  <a:spcPts val="2677"/>
                </a:lnSpc>
              </a:pPr>
              <a:r>
                <a:rPr lang="en-US" sz="2348" spc="117">
                  <a:solidFill>
                    <a:srgbClr val="191919"/>
                  </a:solidFill>
                  <a:latin typeface="Arial Bold"/>
                </a:rPr>
                <a:t>Individuals Actively Registered Under 6(2)</a:t>
              </a:r>
            </a:p>
          </p:txBody>
        </p:sp>
      </p:grpSp>
      <p:sp>
        <p:nvSpPr>
          <p:cNvPr id="9" name="TextBox 9"/>
          <p:cNvSpPr txBox="1"/>
          <p:nvPr/>
        </p:nvSpPr>
        <p:spPr>
          <a:xfrm>
            <a:off x="942160" y="815273"/>
            <a:ext cx="16763453" cy="1568369"/>
          </a:xfrm>
          <a:prstGeom prst="rect">
            <a:avLst/>
          </a:prstGeom>
        </p:spPr>
        <p:txBody>
          <a:bodyPr lIns="0" tIns="0" rIns="0" bIns="0" rtlCol="0" anchor="t">
            <a:spAutoFit/>
          </a:bodyPr>
          <a:lstStyle/>
          <a:p>
            <a:pPr algn="l">
              <a:lnSpc>
                <a:spcPts val="5648"/>
              </a:lnSpc>
            </a:pPr>
            <a:r>
              <a:rPr lang="en-US" sz="5499">
                <a:solidFill>
                  <a:srgbClr val="51823B"/>
                </a:solidFill>
                <a:latin typeface="Arial Bold"/>
              </a:rPr>
              <a:t>Demographic Impacts of the Second-Generation </a:t>
            </a:r>
          </a:p>
          <a:p>
            <a:pPr algn="l">
              <a:lnSpc>
                <a:spcPts val="5652"/>
              </a:lnSpc>
            </a:pPr>
            <a:r>
              <a:rPr lang="en-US" sz="5499">
                <a:solidFill>
                  <a:srgbClr val="51823B"/>
                </a:solidFill>
                <a:latin typeface="Arial Bold"/>
              </a:rPr>
              <a:t>Cut-Off Across Canada</a:t>
            </a:r>
          </a:p>
        </p:txBody>
      </p:sp>
      <p:sp>
        <p:nvSpPr>
          <p:cNvPr id="10" name="TextBox 10"/>
          <p:cNvSpPr txBox="1"/>
          <p:nvPr/>
        </p:nvSpPr>
        <p:spPr>
          <a:xfrm>
            <a:off x="1490657" y="3343872"/>
            <a:ext cx="7094383" cy="975741"/>
          </a:xfrm>
          <a:prstGeom prst="rect">
            <a:avLst/>
          </a:prstGeom>
        </p:spPr>
        <p:txBody>
          <a:bodyPr lIns="0" tIns="0" rIns="0" bIns="0" rtlCol="0" anchor="t">
            <a:spAutoFit/>
          </a:bodyPr>
          <a:lstStyle/>
          <a:p>
            <a:pPr algn="l">
              <a:lnSpc>
                <a:spcPts val="2472"/>
              </a:lnSpc>
            </a:pPr>
            <a:r>
              <a:rPr lang="en-US" sz="2400" spc="76" dirty="0">
                <a:solidFill>
                  <a:srgbClr val="030303"/>
                </a:solidFill>
                <a:latin typeface="Arial Bold"/>
              </a:rPr>
              <a:t>If future descendants do not parent with an entitled individual, they may not be able to pass on entitlement to their children.</a:t>
            </a:r>
          </a:p>
        </p:txBody>
      </p:sp>
      <p:sp>
        <p:nvSpPr>
          <p:cNvPr id="11" name="TextBox 11"/>
          <p:cNvSpPr txBox="1"/>
          <p:nvPr/>
        </p:nvSpPr>
        <p:spPr>
          <a:xfrm>
            <a:off x="1490657" y="4886881"/>
            <a:ext cx="6859225" cy="1280541"/>
          </a:xfrm>
          <a:prstGeom prst="rect">
            <a:avLst/>
          </a:prstGeom>
        </p:spPr>
        <p:txBody>
          <a:bodyPr lIns="0" tIns="0" rIns="0" bIns="0" rtlCol="0" anchor="t">
            <a:spAutoFit/>
          </a:bodyPr>
          <a:lstStyle/>
          <a:p>
            <a:pPr algn="l">
              <a:lnSpc>
                <a:spcPts val="2472"/>
              </a:lnSpc>
            </a:pPr>
            <a:r>
              <a:rPr lang="en-US" sz="2400" spc="76">
                <a:solidFill>
                  <a:srgbClr val="030303"/>
                </a:solidFill>
                <a:latin typeface="Arial Bold"/>
              </a:rPr>
              <a:t>Despite a community connection, some children may not be able to access the rights, benefits, and services provided to registered individuals.</a:t>
            </a:r>
          </a:p>
        </p:txBody>
      </p:sp>
      <p:sp>
        <p:nvSpPr>
          <p:cNvPr id="12" name="TextBox 12"/>
          <p:cNvSpPr txBox="1"/>
          <p:nvPr/>
        </p:nvSpPr>
        <p:spPr>
          <a:xfrm>
            <a:off x="1490657" y="6734690"/>
            <a:ext cx="6852831" cy="1280541"/>
          </a:xfrm>
          <a:prstGeom prst="rect">
            <a:avLst/>
          </a:prstGeom>
        </p:spPr>
        <p:txBody>
          <a:bodyPr lIns="0" tIns="0" rIns="0" bIns="0" rtlCol="0" anchor="t">
            <a:spAutoFit/>
          </a:bodyPr>
          <a:lstStyle/>
          <a:p>
            <a:pPr algn="l">
              <a:lnSpc>
                <a:spcPts val="2472"/>
              </a:lnSpc>
            </a:pPr>
            <a:r>
              <a:rPr lang="en-US" sz="2400" spc="76">
                <a:solidFill>
                  <a:srgbClr val="030303"/>
                </a:solidFill>
                <a:latin typeface="Arial Bold"/>
              </a:rPr>
              <a:t>If the registration provisions of the </a:t>
            </a:r>
            <a:r>
              <a:rPr lang="en-US" sz="2400" spc="76">
                <a:solidFill>
                  <a:srgbClr val="030303"/>
                </a:solidFill>
                <a:latin typeface="Arial Bold Italics"/>
              </a:rPr>
              <a:t>Indian Act </a:t>
            </a:r>
            <a:r>
              <a:rPr lang="en-US" sz="2400" spc="76">
                <a:solidFill>
                  <a:srgbClr val="030303"/>
                </a:solidFill>
                <a:latin typeface="Arial Bold"/>
              </a:rPr>
              <a:t>remain unchanged, the total registered population is expected to substantially decrease with time. </a:t>
            </a:r>
          </a:p>
        </p:txBody>
      </p:sp>
      <p:sp>
        <p:nvSpPr>
          <p:cNvPr id="14" name="Freeform 9">
            <a:extLst>
              <a:ext uri="{FF2B5EF4-FFF2-40B4-BE49-F238E27FC236}">
                <a16:creationId xmlns:a16="http://schemas.microsoft.com/office/drawing/2014/main" id="{A1C39AC5-2CFA-2BAD-5C4B-E490951458B1}"/>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5"/>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a:off x="9616044" y="7976838"/>
            <a:ext cx="321030" cy="277691"/>
          </a:xfrm>
          <a:custGeom>
            <a:avLst/>
            <a:gdLst/>
            <a:ahLst/>
            <a:cxnLst/>
            <a:rect l="l" t="t" r="r" b="b"/>
            <a:pathLst>
              <a:path w="321030" h="277691">
                <a:moveTo>
                  <a:pt x="0" y="0"/>
                </a:moveTo>
                <a:lnTo>
                  <a:pt x="321030" y="0"/>
                </a:lnTo>
                <a:lnTo>
                  <a:pt x="321030" y="277691"/>
                </a:lnTo>
                <a:lnTo>
                  <a:pt x="0" y="2776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34843" y="815273"/>
            <a:ext cx="16870771" cy="1568369"/>
          </a:xfrm>
          <a:prstGeom prst="rect">
            <a:avLst/>
          </a:prstGeom>
        </p:spPr>
        <p:txBody>
          <a:bodyPr lIns="0" tIns="0" rIns="0" bIns="0" rtlCol="0" anchor="t">
            <a:spAutoFit/>
          </a:bodyPr>
          <a:lstStyle/>
          <a:p>
            <a:pPr algn="ctr">
              <a:lnSpc>
                <a:spcPts val="5648"/>
              </a:lnSpc>
            </a:pPr>
            <a:r>
              <a:rPr lang="en-US" sz="5499">
                <a:solidFill>
                  <a:srgbClr val="51823B"/>
                </a:solidFill>
                <a:latin typeface="Arial Bold"/>
              </a:rPr>
              <a:t>Possible Solutions to the Second-Generation </a:t>
            </a:r>
          </a:p>
          <a:p>
            <a:pPr algn="ctr">
              <a:lnSpc>
                <a:spcPts val="5652"/>
              </a:lnSpc>
            </a:pPr>
            <a:r>
              <a:rPr lang="en-US" sz="5499">
                <a:solidFill>
                  <a:srgbClr val="51823B"/>
                </a:solidFill>
                <a:latin typeface="Arial Bold"/>
              </a:rPr>
              <a:t>Cut-Off</a:t>
            </a:r>
          </a:p>
        </p:txBody>
      </p:sp>
      <p:grpSp>
        <p:nvGrpSpPr>
          <p:cNvPr id="5" name="Group 5"/>
          <p:cNvGrpSpPr/>
          <p:nvPr/>
        </p:nvGrpSpPr>
        <p:grpSpPr>
          <a:xfrm>
            <a:off x="1582156" y="2811457"/>
            <a:ext cx="14111370" cy="1342197"/>
            <a:chOff x="0" y="0"/>
            <a:chExt cx="18815161" cy="1413264"/>
          </a:xfrm>
        </p:grpSpPr>
        <p:sp>
          <p:nvSpPr>
            <p:cNvPr id="6" name="TextBox 6"/>
            <p:cNvSpPr txBox="1"/>
            <p:nvPr/>
          </p:nvSpPr>
          <p:spPr>
            <a:xfrm>
              <a:off x="161770" y="65212"/>
              <a:ext cx="2836299" cy="1348052"/>
            </a:xfrm>
            <a:prstGeom prst="rect">
              <a:avLst/>
            </a:prstGeom>
          </p:spPr>
          <p:txBody>
            <a:bodyPr lIns="0" tIns="0" rIns="0" bIns="0" rtlCol="0" anchor="t">
              <a:spAutoFit/>
            </a:bodyPr>
            <a:lstStyle/>
            <a:p>
              <a:pPr algn="ctr">
                <a:lnSpc>
                  <a:spcPts val="8299"/>
                </a:lnSpc>
              </a:pPr>
              <a:endParaRPr/>
            </a:p>
          </p:txBody>
        </p:sp>
        <p:grpSp>
          <p:nvGrpSpPr>
            <p:cNvPr id="7" name="Group 7"/>
            <p:cNvGrpSpPr/>
            <p:nvPr/>
          </p:nvGrpSpPr>
          <p:grpSpPr>
            <a:xfrm>
              <a:off x="0" y="0"/>
              <a:ext cx="18815161" cy="1413264"/>
              <a:chOff x="0" y="0"/>
              <a:chExt cx="3716575" cy="279163"/>
            </a:xfrm>
          </p:grpSpPr>
          <p:sp>
            <p:nvSpPr>
              <p:cNvPr id="8" name="Freeform 8"/>
              <p:cNvSpPr/>
              <p:nvPr/>
            </p:nvSpPr>
            <p:spPr>
              <a:xfrm>
                <a:off x="0" y="0"/>
                <a:ext cx="3716575" cy="279163"/>
              </a:xfrm>
              <a:custGeom>
                <a:avLst/>
                <a:gdLst/>
                <a:ahLst/>
                <a:cxnLst/>
                <a:rect l="l" t="t" r="r" b="b"/>
                <a:pathLst>
                  <a:path w="3716575" h="279163">
                    <a:moveTo>
                      <a:pt x="27980" y="0"/>
                    </a:moveTo>
                    <a:lnTo>
                      <a:pt x="3688595" y="0"/>
                    </a:lnTo>
                    <a:cubicBezTo>
                      <a:pt x="3696016" y="0"/>
                      <a:pt x="3703132" y="2948"/>
                      <a:pt x="3708380" y="8195"/>
                    </a:cubicBezTo>
                    <a:cubicBezTo>
                      <a:pt x="3713627" y="13442"/>
                      <a:pt x="3716575" y="20559"/>
                      <a:pt x="3716575" y="27980"/>
                    </a:cubicBezTo>
                    <a:lnTo>
                      <a:pt x="3716575" y="251183"/>
                    </a:lnTo>
                    <a:cubicBezTo>
                      <a:pt x="3716575" y="258604"/>
                      <a:pt x="3713627" y="265721"/>
                      <a:pt x="3708380" y="270968"/>
                    </a:cubicBezTo>
                    <a:cubicBezTo>
                      <a:pt x="3703132" y="276215"/>
                      <a:pt x="3696016" y="279163"/>
                      <a:pt x="3688595" y="279163"/>
                    </a:cubicBezTo>
                    <a:lnTo>
                      <a:pt x="27980" y="279163"/>
                    </a:lnTo>
                    <a:cubicBezTo>
                      <a:pt x="20559" y="279163"/>
                      <a:pt x="13442" y="276215"/>
                      <a:pt x="8195" y="270968"/>
                    </a:cubicBezTo>
                    <a:cubicBezTo>
                      <a:pt x="2948" y="265721"/>
                      <a:pt x="0" y="258604"/>
                      <a:pt x="0" y="251183"/>
                    </a:cubicBezTo>
                    <a:lnTo>
                      <a:pt x="0" y="27980"/>
                    </a:lnTo>
                    <a:cubicBezTo>
                      <a:pt x="0" y="20559"/>
                      <a:pt x="2948" y="13442"/>
                      <a:pt x="8195" y="8195"/>
                    </a:cubicBezTo>
                    <a:cubicBezTo>
                      <a:pt x="13442" y="2948"/>
                      <a:pt x="20559" y="0"/>
                      <a:pt x="27980" y="0"/>
                    </a:cubicBezTo>
                    <a:close/>
                  </a:path>
                </a:pathLst>
              </a:custGeom>
              <a:solidFill>
                <a:srgbClr val="CFAB28"/>
              </a:solidFill>
            </p:spPr>
          </p:sp>
          <p:sp>
            <p:nvSpPr>
              <p:cNvPr id="9" name="TextBox 9"/>
              <p:cNvSpPr txBox="1"/>
              <p:nvPr/>
            </p:nvSpPr>
            <p:spPr>
              <a:xfrm>
                <a:off x="0" y="-28575"/>
                <a:ext cx="3716575" cy="307738"/>
              </a:xfrm>
              <a:prstGeom prst="rect">
                <a:avLst/>
              </a:prstGeom>
            </p:spPr>
            <p:txBody>
              <a:bodyPr lIns="50800" tIns="50800" rIns="50800" bIns="50800" rtlCol="0" anchor="ctr"/>
              <a:lstStyle/>
              <a:p>
                <a:pPr algn="ctr">
                  <a:lnSpc>
                    <a:spcPts val="2399"/>
                  </a:lnSpc>
                </a:pPr>
                <a:endParaRPr/>
              </a:p>
            </p:txBody>
          </p:sp>
        </p:grpSp>
        <p:sp>
          <p:nvSpPr>
            <p:cNvPr id="10" name="TextBox 10"/>
            <p:cNvSpPr txBox="1"/>
            <p:nvPr/>
          </p:nvSpPr>
          <p:spPr>
            <a:xfrm>
              <a:off x="638724" y="678057"/>
              <a:ext cx="14742063" cy="473075"/>
            </a:xfrm>
            <a:prstGeom prst="rect">
              <a:avLst/>
            </a:prstGeom>
          </p:spPr>
          <p:txBody>
            <a:bodyPr lIns="0" tIns="0" rIns="0" bIns="0" rtlCol="0" anchor="t">
              <a:spAutoFit/>
            </a:bodyPr>
            <a:lstStyle/>
            <a:p>
              <a:pPr algn="l">
                <a:lnSpc>
                  <a:spcPts val="3000"/>
                </a:lnSpc>
              </a:pPr>
              <a:r>
                <a:rPr lang="en-US" sz="2000" spc="60" dirty="0">
                  <a:solidFill>
                    <a:srgbClr val="191919"/>
                  </a:solidFill>
                  <a:latin typeface="Aileron"/>
                </a:rPr>
                <a:t>Requiring only one parent to be registered</a:t>
              </a:r>
            </a:p>
          </p:txBody>
        </p:sp>
        <p:sp>
          <p:nvSpPr>
            <p:cNvPr id="11" name="TextBox 11"/>
            <p:cNvSpPr txBox="1"/>
            <p:nvPr/>
          </p:nvSpPr>
          <p:spPr>
            <a:xfrm>
              <a:off x="613324" y="265461"/>
              <a:ext cx="14742063" cy="547158"/>
            </a:xfrm>
            <a:prstGeom prst="rect">
              <a:avLst/>
            </a:prstGeom>
          </p:spPr>
          <p:txBody>
            <a:bodyPr lIns="0" tIns="0" rIns="0" bIns="0" rtlCol="0" anchor="t">
              <a:spAutoFit/>
            </a:bodyPr>
            <a:lstStyle/>
            <a:p>
              <a:pPr marL="0" lvl="0" indent="0" algn="l">
                <a:lnSpc>
                  <a:spcPts val="3499"/>
                </a:lnSpc>
              </a:pPr>
              <a:r>
                <a:rPr lang="en-US" sz="2499" spc="97" dirty="0">
                  <a:solidFill>
                    <a:srgbClr val="191919"/>
                  </a:solidFill>
                  <a:latin typeface="Aileron Bold"/>
                </a:rPr>
                <a:t>Shifting to a one-parent rule </a:t>
              </a:r>
            </a:p>
          </p:txBody>
        </p:sp>
      </p:grpSp>
      <p:grpSp>
        <p:nvGrpSpPr>
          <p:cNvPr id="12" name="Group 12"/>
          <p:cNvGrpSpPr/>
          <p:nvPr/>
        </p:nvGrpSpPr>
        <p:grpSpPr>
          <a:xfrm>
            <a:off x="1582156" y="4802663"/>
            <a:ext cx="12605044" cy="1342197"/>
            <a:chOff x="0" y="0"/>
            <a:chExt cx="16806725" cy="1413264"/>
          </a:xfrm>
        </p:grpSpPr>
        <p:grpSp>
          <p:nvGrpSpPr>
            <p:cNvPr id="13" name="Group 13"/>
            <p:cNvGrpSpPr/>
            <p:nvPr/>
          </p:nvGrpSpPr>
          <p:grpSpPr>
            <a:xfrm>
              <a:off x="0" y="0"/>
              <a:ext cx="16806725" cy="1413264"/>
              <a:chOff x="0" y="0"/>
              <a:chExt cx="3319847" cy="279163"/>
            </a:xfrm>
          </p:grpSpPr>
          <p:sp>
            <p:nvSpPr>
              <p:cNvPr id="14" name="Freeform 14"/>
              <p:cNvSpPr/>
              <p:nvPr/>
            </p:nvSpPr>
            <p:spPr>
              <a:xfrm>
                <a:off x="0" y="0"/>
                <a:ext cx="3319847" cy="279163"/>
              </a:xfrm>
              <a:custGeom>
                <a:avLst/>
                <a:gdLst/>
                <a:ahLst/>
                <a:cxnLst/>
                <a:rect l="l" t="t" r="r" b="b"/>
                <a:pathLst>
                  <a:path w="3319847" h="279163">
                    <a:moveTo>
                      <a:pt x="31324" y="0"/>
                    </a:moveTo>
                    <a:lnTo>
                      <a:pt x="3288523" y="0"/>
                    </a:lnTo>
                    <a:cubicBezTo>
                      <a:pt x="3296831" y="0"/>
                      <a:pt x="3304798" y="3300"/>
                      <a:pt x="3310672" y="9175"/>
                    </a:cubicBezTo>
                    <a:cubicBezTo>
                      <a:pt x="3316547" y="15049"/>
                      <a:pt x="3319847" y="23016"/>
                      <a:pt x="3319847" y="31324"/>
                    </a:cubicBezTo>
                    <a:lnTo>
                      <a:pt x="3319847" y="247839"/>
                    </a:lnTo>
                    <a:cubicBezTo>
                      <a:pt x="3319847" y="265139"/>
                      <a:pt x="3305823" y="279163"/>
                      <a:pt x="3288523" y="279163"/>
                    </a:cubicBezTo>
                    <a:lnTo>
                      <a:pt x="31324" y="279163"/>
                    </a:lnTo>
                    <a:cubicBezTo>
                      <a:pt x="14024" y="279163"/>
                      <a:pt x="0" y="265139"/>
                      <a:pt x="0" y="247839"/>
                    </a:cubicBezTo>
                    <a:lnTo>
                      <a:pt x="0" y="31324"/>
                    </a:lnTo>
                    <a:cubicBezTo>
                      <a:pt x="0" y="14024"/>
                      <a:pt x="14024" y="0"/>
                      <a:pt x="31324" y="0"/>
                    </a:cubicBezTo>
                    <a:close/>
                  </a:path>
                </a:pathLst>
              </a:custGeom>
              <a:solidFill>
                <a:srgbClr val="EBC537"/>
              </a:solidFill>
            </p:spPr>
          </p:sp>
          <p:sp>
            <p:nvSpPr>
              <p:cNvPr id="15" name="TextBox 15"/>
              <p:cNvSpPr txBox="1"/>
              <p:nvPr/>
            </p:nvSpPr>
            <p:spPr>
              <a:xfrm>
                <a:off x="0" y="-28575"/>
                <a:ext cx="3319847" cy="307738"/>
              </a:xfrm>
              <a:prstGeom prst="rect">
                <a:avLst/>
              </a:prstGeom>
            </p:spPr>
            <p:txBody>
              <a:bodyPr lIns="50800" tIns="50800" rIns="50800" bIns="50800" rtlCol="0" anchor="ctr"/>
              <a:lstStyle/>
              <a:p>
                <a:pPr algn="ctr">
                  <a:lnSpc>
                    <a:spcPts val="2399"/>
                  </a:lnSpc>
                </a:pPr>
                <a:endParaRPr/>
              </a:p>
            </p:txBody>
          </p:sp>
        </p:grpSp>
        <p:sp>
          <p:nvSpPr>
            <p:cNvPr id="16" name="TextBox 16"/>
            <p:cNvSpPr txBox="1"/>
            <p:nvPr/>
          </p:nvSpPr>
          <p:spPr>
            <a:xfrm>
              <a:off x="613324" y="753151"/>
              <a:ext cx="15141967" cy="392642"/>
            </a:xfrm>
            <a:prstGeom prst="rect">
              <a:avLst/>
            </a:prstGeom>
          </p:spPr>
          <p:txBody>
            <a:bodyPr lIns="0" tIns="0" rIns="0" bIns="0" rtlCol="0" anchor="t">
              <a:spAutoFit/>
            </a:bodyPr>
            <a:lstStyle/>
            <a:p>
              <a:pPr algn="l">
                <a:lnSpc>
                  <a:spcPts val="2200"/>
                </a:lnSpc>
              </a:pPr>
              <a:r>
                <a:rPr lang="en-US" sz="2000" spc="60">
                  <a:solidFill>
                    <a:srgbClr val="191919"/>
                  </a:solidFill>
                  <a:latin typeface="Aileron"/>
                </a:rPr>
                <a:t>Common set of minimum requirements established and applied</a:t>
              </a:r>
            </a:p>
          </p:txBody>
        </p:sp>
        <p:sp>
          <p:nvSpPr>
            <p:cNvPr id="17" name="TextBox 17"/>
            <p:cNvSpPr txBox="1"/>
            <p:nvPr/>
          </p:nvSpPr>
          <p:spPr>
            <a:xfrm>
              <a:off x="613324" y="284309"/>
              <a:ext cx="15141967" cy="484717"/>
            </a:xfrm>
            <a:prstGeom prst="rect">
              <a:avLst/>
            </a:prstGeom>
          </p:spPr>
          <p:txBody>
            <a:bodyPr lIns="0" tIns="0" rIns="0" bIns="0" rtlCol="0" anchor="t">
              <a:spAutoFit/>
            </a:bodyPr>
            <a:lstStyle/>
            <a:p>
              <a:pPr marL="0" lvl="0" indent="0" algn="l">
                <a:lnSpc>
                  <a:spcPts val="2724"/>
                </a:lnSpc>
              </a:pPr>
              <a:r>
                <a:rPr lang="en-US" sz="2499" spc="97">
                  <a:solidFill>
                    <a:srgbClr val="191919"/>
                  </a:solidFill>
                  <a:latin typeface="Aileron Bold"/>
                </a:rPr>
                <a:t>Transfer of control to First Nations to decide who their people are</a:t>
              </a:r>
            </a:p>
          </p:txBody>
        </p:sp>
      </p:grpSp>
      <p:grpSp>
        <p:nvGrpSpPr>
          <p:cNvPr id="19" name="Group 19"/>
          <p:cNvGrpSpPr/>
          <p:nvPr/>
        </p:nvGrpSpPr>
        <p:grpSpPr>
          <a:xfrm>
            <a:off x="1582156" y="6656482"/>
            <a:ext cx="11262761" cy="1479584"/>
            <a:chOff x="0" y="0"/>
            <a:chExt cx="15017014" cy="1413264"/>
          </a:xfrm>
        </p:grpSpPr>
        <p:grpSp>
          <p:nvGrpSpPr>
            <p:cNvPr id="20" name="Group 20"/>
            <p:cNvGrpSpPr/>
            <p:nvPr/>
          </p:nvGrpSpPr>
          <p:grpSpPr>
            <a:xfrm>
              <a:off x="0" y="0"/>
              <a:ext cx="14992624" cy="1413264"/>
              <a:chOff x="0" y="0"/>
              <a:chExt cx="2961506" cy="279163"/>
            </a:xfrm>
          </p:grpSpPr>
          <p:sp>
            <p:nvSpPr>
              <p:cNvPr id="21" name="Freeform 21"/>
              <p:cNvSpPr/>
              <p:nvPr/>
            </p:nvSpPr>
            <p:spPr>
              <a:xfrm>
                <a:off x="0" y="0"/>
                <a:ext cx="2961506" cy="279163"/>
              </a:xfrm>
              <a:custGeom>
                <a:avLst/>
                <a:gdLst/>
                <a:ahLst/>
                <a:cxnLst/>
                <a:rect l="l" t="t" r="r" b="b"/>
                <a:pathLst>
                  <a:path w="2961506" h="279163">
                    <a:moveTo>
                      <a:pt x="35114" y="0"/>
                    </a:moveTo>
                    <a:lnTo>
                      <a:pt x="2926392" y="0"/>
                    </a:lnTo>
                    <a:cubicBezTo>
                      <a:pt x="2935705" y="0"/>
                      <a:pt x="2944636" y="3699"/>
                      <a:pt x="2951221" y="10285"/>
                    </a:cubicBezTo>
                    <a:cubicBezTo>
                      <a:pt x="2957806" y="16870"/>
                      <a:pt x="2961506" y="25801"/>
                      <a:pt x="2961506" y="35114"/>
                    </a:cubicBezTo>
                    <a:lnTo>
                      <a:pt x="2961506" y="244049"/>
                    </a:lnTo>
                    <a:cubicBezTo>
                      <a:pt x="2961506" y="253362"/>
                      <a:pt x="2957806" y="262293"/>
                      <a:pt x="2951221" y="268879"/>
                    </a:cubicBezTo>
                    <a:cubicBezTo>
                      <a:pt x="2944636" y="275464"/>
                      <a:pt x="2935705" y="279163"/>
                      <a:pt x="2926392" y="279163"/>
                    </a:cubicBezTo>
                    <a:lnTo>
                      <a:pt x="35114" y="279163"/>
                    </a:lnTo>
                    <a:cubicBezTo>
                      <a:pt x="25801" y="279163"/>
                      <a:pt x="16870" y="275464"/>
                      <a:pt x="10285" y="268879"/>
                    </a:cubicBezTo>
                    <a:cubicBezTo>
                      <a:pt x="3699" y="262293"/>
                      <a:pt x="0" y="253362"/>
                      <a:pt x="0" y="244049"/>
                    </a:cubicBezTo>
                    <a:lnTo>
                      <a:pt x="0" y="35114"/>
                    </a:lnTo>
                    <a:cubicBezTo>
                      <a:pt x="0" y="25801"/>
                      <a:pt x="3699" y="16870"/>
                      <a:pt x="10285" y="10285"/>
                    </a:cubicBezTo>
                    <a:cubicBezTo>
                      <a:pt x="16870" y="3699"/>
                      <a:pt x="25801" y="0"/>
                      <a:pt x="35114" y="0"/>
                    </a:cubicBezTo>
                    <a:close/>
                  </a:path>
                </a:pathLst>
              </a:custGeom>
              <a:solidFill>
                <a:srgbClr val="E8CF71"/>
              </a:solidFill>
            </p:spPr>
          </p:sp>
          <p:sp>
            <p:nvSpPr>
              <p:cNvPr id="22" name="TextBox 22"/>
              <p:cNvSpPr txBox="1"/>
              <p:nvPr/>
            </p:nvSpPr>
            <p:spPr>
              <a:xfrm>
                <a:off x="0" y="-28575"/>
                <a:ext cx="2961506" cy="307738"/>
              </a:xfrm>
              <a:prstGeom prst="rect">
                <a:avLst/>
              </a:prstGeom>
            </p:spPr>
            <p:txBody>
              <a:bodyPr lIns="50800" tIns="50800" rIns="50800" bIns="50800" rtlCol="0" anchor="ctr"/>
              <a:lstStyle/>
              <a:p>
                <a:pPr algn="ctr">
                  <a:lnSpc>
                    <a:spcPts val="2399"/>
                  </a:lnSpc>
                </a:pPr>
                <a:endParaRPr/>
              </a:p>
            </p:txBody>
          </p:sp>
        </p:grpSp>
        <p:sp>
          <p:nvSpPr>
            <p:cNvPr id="23" name="TextBox 23"/>
            <p:cNvSpPr txBox="1"/>
            <p:nvPr/>
          </p:nvSpPr>
          <p:spPr>
            <a:xfrm>
              <a:off x="613324" y="652657"/>
              <a:ext cx="14403690" cy="473075"/>
            </a:xfrm>
            <a:prstGeom prst="rect">
              <a:avLst/>
            </a:prstGeom>
          </p:spPr>
          <p:txBody>
            <a:bodyPr lIns="0" tIns="0" rIns="0" bIns="0" rtlCol="0" anchor="t">
              <a:spAutoFit/>
            </a:bodyPr>
            <a:lstStyle/>
            <a:p>
              <a:pPr algn="just">
                <a:lnSpc>
                  <a:spcPts val="3000"/>
                </a:lnSpc>
              </a:pPr>
              <a:r>
                <a:rPr lang="en-US" sz="2000" spc="60">
                  <a:solidFill>
                    <a:srgbClr val="191919"/>
                  </a:solidFill>
                  <a:latin typeface="Aileron"/>
                </a:rPr>
                <a:t>People are either registered or they are not, could be similar to the one-parent rule</a:t>
              </a:r>
            </a:p>
          </p:txBody>
        </p:sp>
        <p:sp>
          <p:nvSpPr>
            <p:cNvPr id="24" name="TextBox 24"/>
            <p:cNvSpPr txBox="1"/>
            <p:nvPr/>
          </p:nvSpPr>
          <p:spPr>
            <a:xfrm>
              <a:off x="613324" y="275843"/>
              <a:ext cx="14403690" cy="480483"/>
            </a:xfrm>
            <a:prstGeom prst="rect">
              <a:avLst/>
            </a:prstGeom>
          </p:spPr>
          <p:txBody>
            <a:bodyPr lIns="0" tIns="0" rIns="0" bIns="0" rtlCol="0" anchor="t">
              <a:spAutoFit/>
            </a:bodyPr>
            <a:lstStyle/>
            <a:p>
              <a:pPr marL="0" lvl="0" indent="0" algn="just">
                <a:lnSpc>
                  <a:spcPts val="2749"/>
                </a:lnSpc>
              </a:pPr>
              <a:r>
                <a:rPr lang="en-US" sz="2499" spc="97">
                  <a:solidFill>
                    <a:srgbClr val="191919"/>
                  </a:solidFill>
                  <a:latin typeface="Aileron Bold"/>
                </a:rPr>
                <a:t>Removing the categories completely </a:t>
              </a:r>
            </a:p>
          </p:txBody>
        </p:sp>
      </p:grpSp>
      <p:sp>
        <p:nvSpPr>
          <p:cNvPr id="37" name="Freeform 9">
            <a:extLst>
              <a:ext uri="{FF2B5EF4-FFF2-40B4-BE49-F238E27FC236}">
                <a16:creationId xmlns:a16="http://schemas.microsoft.com/office/drawing/2014/main" id="{D9A60273-2A11-AA4F-28E4-50D53F95D0A5}"/>
              </a:ext>
            </a:extLst>
          </p:cNvPr>
          <p:cNvSpPr/>
          <p:nvPr/>
        </p:nvSpPr>
        <p:spPr>
          <a:xfrm>
            <a:off x="304800" y="9441340"/>
            <a:ext cx="5892835" cy="572738"/>
          </a:xfrm>
          <a:custGeom>
            <a:avLst/>
            <a:gdLst/>
            <a:ahLst/>
            <a:cxnLst/>
            <a:rect l="l" t="t" r="r" b="b"/>
            <a:pathLst>
              <a:path w="5892835" h="572738">
                <a:moveTo>
                  <a:pt x="0" y="0"/>
                </a:moveTo>
                <a:lnTo>
                  <a:pt x="5892835" y="0"/>
                </a:lnTo>
                <a:lnTo>
                  <a:pt x="5892835" y="572738"/>
                </a:lnTo>
                <a:lnTo>
                  <a:pt x="0" y="572738"/>
                </a:lnTo>
                <a:lnTo>
                  <a:pt x="0" y="0"/>
                </a:lnTo>
                <a:close/>
              </a:path>
            </a:pathLst>
          </a:custGeom>
          <a:blipFill>
            <a:blip r:embed="rId4"/>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1229</Words>
  <Application>Microsoft Office PowerPoint</Application>
  <PresentationFormat>Custom</PresentationFormat>
  <Paragraphs>162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Archivo Black</vt:lpstr>
      <vt:lpstr>Arial Bold Italics</vt:lpstr>
      <vt:lpstr>Arial Bold</vt:lpstr>
      <vt:lpstr>Aileron Bold</vt:lpstr>
      <vt:lpstr>Arial</vt:lpstr>
      <vt:lpstr>Aileron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 -  The Collaborative Process on the Second-Generation Cut-Off and Section 10 Voting Thresholds - May 2024</dc:title>
  <cp:lastModifiedBy>Wendy Arseneault</cp:lastModifiedBy>
  <cp:revision>5</cp:revision>
  <dcterms:created xsi:type="dcterms:W3CDTF">2006-08-16T00:00:00Z</dcterms:created>
  <dcterms:modified xsi:type="dcterms:W3CDTF">2024-07-18T19:10:20Z</dcterms:modified>
  <dc:identifier>DAGH1RzV7T0</dc:identifier>
</cp:coreProperties>
</file>